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76" r:id="rId5"/>
    <p:sldId id="260" r:id="rId6"/>
    <p:sldId id="303" r:id="rId7"/>
    <p:sldId id="292" r:id="rId8"/>
    <p:sldId id="301" r:id="rId9"/>
    <p:sldId id="302" r:id="rId10"/>
    <p:sldId id="304" r:id="rId11"/>
    <p:sldId id="314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나눔바른고딕OTF Light" panose="02000303000000000000" pitchFamily="50" charset="-127"/>
      <p:regular r:id="rId28"/>
    </p:embeddedFont>
    <p:embeddedFont>
      <p:font typeface="맑은 고딕" panose="020B0503020000020004" pitchFamily="50" charset="-127"/>
      <p:regular r:id="rId29"/>
      <p:bold r:id="rId30"/>
    </p:embeddedFont>
    <p:embeddedFont>
      <p:font typeface="함초롬바탕" panose="02030604000101010101" pitchFamily="18" charset="-127"/>
      <p:regular r:id="rId31"/>
      <p:bold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E5"/>
    <a:srgbClr val="E5F9FF"/>
    <a:srgbClr val="00A7DB"/>
    <a:srgbClr val="EE7800"/>
    <a:srgbClr val="FCB95A"/>
    <a:srgbClr val="FFF35E"/>
    <a:srgbClr val="555555"/>
    <a:srgbClr val="00AF9C"/>
    <a:srgbClr val="E16B0A"/>
    <a:srgbClr val="004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2247" autoAdjust="0"/>
  </p:normalViewPr>
  <p:slideViewPr>
    <p:cSldViewPr snapToGrid="0">
      <p:cViewPr varScale="1">
        <p:scale>
          <a:sx n="81" d="100"/>
          <a:sy n="81" d="100"/>
        </p:scale>
        <p:origin x="346" y="4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073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322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유형을 이해하는 활동입니다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유형과 사례를 함께 읽어보고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앞서 이야기 나누었던 디지털 성폭력의 유형과 얼마나 같고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몰랐던 유형에는 어떤 것들이 있는지 이야기해봅니다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중학생 디지털성범죄 예방교육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한국양성평등교육진흥원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404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그림은 디지털 성범죄 피해 유형별 현황을 보여주고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표를 보면 카메라 등을 이용한 불법촬영의 범죄 현황은 점차 증가한 것을 알 수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증가한 원인이 무엇인지 질문합니다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학생들이 불법촬영물의 문제가 무엇인지를 명확하게 이해할 수 있도록 지도합니다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대한민국 정책 브리핑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2020.4.24.)</a:t>
            </a:r>
            <a:b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https://www.korea.kr/special/policyCurationView.do?newsId=148853543#L3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참고자료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여성폭력 검찰 통계분석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범죄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 무고죄를 중심으로</a:t>
            </a:r>
            <a:b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한국여성정책연구원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801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09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그루밍에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대해 이해하는 활동입니다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그루밍은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범죄자가 성적인 학대를 목적으로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청소년을 유인하여 신뢰를 얻어내기 위해 상호작용하며 관심사와 취미를 공유하고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이들에게 정신적 지지와 공감을 제공하는 과정을 의미합니다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 아동이 가해자의 성적인 접근 의도를 아는 것과는 무관하게 피해 아동을 성적 행동 또는 대화에 참여하도록 유혹 또는 유인하는 온라인 행동이며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접촉을 위한 준비 행위라고 볼 수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9617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단계를 알아보는 활동입니다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성폭력의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단계를 함께 살펴봅니다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612000" marR="0" indent="-36000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1)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피해자 고르기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취약점을 파악함</a:t>
            </a:r>
          </a:p>
          <a:p>
            <a:pPr marL="612000" marR="0" indent="-36000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신뢰 얻기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피해자가 필요한 것이 무엇인지 정보를 수집하면서 신뢰를 얻는 단계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힘이 있는 사람이 내가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도와줄게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하며 신뢰를 쌓는 단계</a:t>
            </a:r>
          </a:p>
          <a:p>
            <a:pPr marL="612000" marR="0" indent="-36000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3)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욕구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충족시켜주기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욕구를 조금씩 들어주는 단계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선물을 주는 등 특별한 관계를 형성하는 단계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단계에서 가해자를 향한 무한한 신뢰를 가지게 됨</a:t>
            </a:r>
          </a:p>
          <a:p>
            <a:pPr marL="612000" marR="0" indent="-36000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4)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고립시키기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보호자와 떨어지는 상황을 만들어 주위로부터 고립시키는 단계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고립시킨 후 의존성을 극대화하게 만듦</a:t>
            </a:r>
          </a:p>
          <a:p>
            <a:pPr marL="612000" marR="0" indent="-36000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5)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관계를 성적으로 만들기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경계선이 모호한 성적 접촉을 시도하기 시작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접촉이 이루어지고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비밀이 생기면서 사회적으로 완전히 고립되어 버리는 단계</a:t>
            </a:r>
          </a:p>
          <a:p>
            <a:pPr marL="612000" marR="0" indent="-36000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6)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통제 유지하기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‘주변에 알리겠다’ 등 협박 회유로 성적인 관계를 유지해 나감</a:t>
            </a: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533400" marR="0" indent="-177800" algn="l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대상 성범죄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(Grooming,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길들이기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판례분석</a:t>
            </a:r>
            <a:b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한숙희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정희진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조아미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533400" marR="0" indent="-177800" algn="just" fontAlgn="base" latinLnBrk="1">
              <a:spcBef>
                <a:spcPts val="0"/>
              </a:spcBef>
              <a:spcAft>
                <a:spcPts val="0"/>
              </a:spcAft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9977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성폭력의 단계를 이해하고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그루밍의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대응법에 대해 알아보는 활동입니다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시청하며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영상에 등장하는 ‘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그’의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행동이 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성폭력의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단계 중 어디에 해당하는지 적어보도록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시청한 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아리’는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어떻게 해야 할지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이야기 나누어 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피해를 겪었을 때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부모님이나 선생님 등 가까운 어른이나 상담기관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온서울세이프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헬프콜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십대여성인권센터 등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상담을 요청할 수 있다는 것을 알려줍니다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이야기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탁틴내일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2020.5.18.) : https://youtu.be/1-dG4UUCDNg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354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763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공범이 되지 마세요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 피해자가 자신의 피해 사실을 알리기 위해서는 사회 구성원 모두의 인식 변화가 필요하다는 것을 강조하기 위한 활동입니다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범죄에 비해 성폭력은 피해자의 행실을 문제 삼는 경우가 많습니다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피해자가 돈을 목적으로 가해자와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접촉했다던지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피해자가 아동청소년에게 권장되지 않는 채팅 앱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게임을 했다는 이유로 피해자가 잘못했다는 사람들도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시청하고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각자 생각을 공유해보고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 피해자가 피해 사실을 알리기 위해서는 우리 모두의 인식 변화가 필요함을 강조합니다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제임스가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죽었대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젠더온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2017.7.19.) </a:t>
            </a:r>
            <a:b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https://youtu.be/j7pZeZAaDss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995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6484115"/>
          </a:xfrm>
        </p:spPr>
        <p:txBody>
          <a:bodyPr/>
          <a:lstStyle/>
          <a:p>
            <a:pPr marL="0" marR="0" indent="0" algn="l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공범이 되지 마세요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범죄자들은 익명성에 기대어 범죄를 저지르고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일상생활에서는 절대로 하지 못할 일들을 디지털 환경에 숨어 자신은 잡히지 않을 것이라 자신하는 경우가 많습니다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그러나 범죄자들만 기술을 익히는 것은 아니며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지문 기법 등 각종 사이버 범죄 관련 기법들이 개발되고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우리나라 경찰은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텔레그램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성착취 사건을 계기로 수사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국제공조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포렌식 전문가들로 구성된 특별수사단을 운영하고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범죄자들이 수사망을 피하기 위해 추적이 어려운 해외사이트를 주로 이용하는 것에 대비하여 인터폴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미국연방수사국과의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국제형사사법공조뿐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아니라 해외 기관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단체와의 협력 또한 강화하고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익명성은 범죄를 숨겨주지 않습니다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범죄는 반드시 흔적을 남깁니다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불법촬영물을 찍거나 퍼트리는 것은 문제라고 생각하지만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해당 영상물 내용을 모르고 다운로드를 받는 것이 범죄인지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그리고 보는 것은 왜 범죄인지에 대해서 궁금해 하는 경우가 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과거 우리나라의 법은 아동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청소년이 대상이 아닌 불법촬영물의 시청을 처벌하지 않았으나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2020.5.19.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법률이 개정되면서 성인을 대상으로 한 불법촬영물의 소지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구입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저장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시청도 처벌할 수 있게 되었습니다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불법촬영물의 소지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구입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저장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시청 역시 불법촬영물을 소비하는 행위로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불법촬영물의 제작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유포를 촉진하는 범죄 행위입니다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불법촬영물의 시청과 유포는 피해경험자의 피해를 더하는 일이라는 점을 생각해야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자신의 의사와 상관없이 신체 이미지가 유포되는 불법촬영 관련 범죄의 성격을 고려할 때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타인이 보는 것 자체가 피해경험자에게는 한 번 더 피해를 경험하게 하는 일이 되기 때문입니다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누군가 나에게 개인적으로 혹은 단체로 볼 수 있는 온라인 공간에서 ‘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야동’의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링크나 성적 사진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불법촬영물로 추측되는 영상물을 보내온다면 어떻게 하는 것이 좋을지 이야기 해보도록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체포된 ‘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갓갓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 지난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월 ‘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박사방’에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입장해 “난 절대 잡히지 않는다” 자신 </a:t>
            </a:r>
            <a:b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영남일보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2020.5.11.)</a:t>
            </a:r>
            <a:b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https://www.yeongnam.com/web/view.php?key=20200511010001284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l" fontAlgn="base" latinLnBrk="1">
              <a:spcBef>
                <a:spcPts val="0"/>
              </a:spcBef>
              <a:spcAft>
                <a:spcPts val="0"/>
              </a:spcAft>
              <a:buClr>
                <a:srgbClr val="47B0BB"/>
              </a:buClr>
              <a:buSzPts val="1100"/>
              <a:buFontTx/>
              <a:buNone/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“나는 절대 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안잡힌다”던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‘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n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번방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 창시자 ‘</a:t>
            </a:r>
            <a:r>
              <a:rPr lang="ko-KR" altLang="en-US" sz="1200" u="none" kern="0" spc="0" dirty="0" err="1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갓갓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 구속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서울신문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2020.5.12.)</a:t>
            </a:r>
            <a:b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   : https://www.seoul.co.kr/news/newsView.php?id=20200512500186&amp;wlog_tag3=naver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4067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7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373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유형을 설명할 수 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180000" indent="-4572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공간에서 성폭력 범죄 행위를 일어나기 쉽게 만드는 디지털 미디어의 특성을 파악할 수 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그루밍의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단계를 설명할 수 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82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12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수업열기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이런 경험 있나요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?)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성폭력과 관련한 각자의 간접 경험을 공유해보는 활동입니다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원하지 않는 사진이 찍힌 경우가 있는지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원치 않게 찍힌 사진이 다른 곳에 공유된 경험이 있는지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 정보가 원치 않는 곳에 유출된 적이 있는지 질문하고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외에도 디지털 미디어와 관련하여 원치 않는 상황이 일어났던 적이 있는지 이야기해보도록 합니다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위에서 이야기했던 경험들의 공통점이 무엇인지 이야기해보도록 합니다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수업진행 </a:t>
            </a:r>
            <a:r>
              <a:rPr lang="en-US" altLang="ko-KR" sz="1200" b="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TIP]</a:t>
            </a:r>
            <a:endParaRPr lang="ko-KR" altLang="en-US" sz="1200" b="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indent="-252000" algn="just" fontAlgn="base" latinLnBrk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‘디지털 성폭력’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‘디지털 미디어를 이용했음’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‘범죄’ 등 다양한 답변이 나올 수 있습니다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답변이 나오더라도 틀렸다고 하지 않고 학생들이 자유롭게 자신의 경험을 이야기할 수 있도록 합니다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1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989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성폭력을 이해하는 활동입니다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성폭력이라는 단어를 디지털과 성폭력으로 나누어 디지털 성폭력은 기존에 존재했던 성폭력이 디지털 환경에서 일어난 것이라는 사실을 이해하도록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상대방의 의사에 반하여 이루어지는 성적인 말과 행동으로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상대의 권리를 침해하는 모든 행위를 의미합니다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진정한 의미의 동의는 상대방이 자유로운 결정을 할 수 있는 상황에서 충분한 고민 끝에 이루어져야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동의는 언제든지 철회할 수 있고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동의의 범위를 설정하거나 조건을 부가하는 것이 가능해야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이는 우리 모두의 자유이자 권리입니다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880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</a:pP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성폭력이란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성폭력을 이해하는 활동입니다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환경은 광범위한 익명성이 보장되고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정보의 복제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전파가 신속하며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 번 유포된 정보를 완전히 삭제하는 것은 사실상 불가능하다는 특징을 가지고 있습니다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익명성이 보장되는 디지털 미디어 세계에서는 사이버 범죄를 저질러도 안전할 것이라는 믿음이 존재하여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성폭력에 가담하는 비율이 높아지게 하기도 합니다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환경의 </a:t>
            </a:r>
            <a:r>
              <a:rPr lang="ko-KR" altLang="en-US" sz="1200" u="none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비대면성은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상대방이 이미지로만 존재하기 때문에 실존하는 피해자에 대해 상상하지 못하고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피해를 인식하지 못하기도 합니다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인터넷 공간에 공개된 정보는 유포되는 경로를 확인하거나 통제하기 어렵습니다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전파성으로 인해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정보가 온라인 공간에 다양한 형태로 존재할 확률이 높아집니다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 번 유포된 정보는 완전히 삭제가 불가능하기 때문에 다양한 형태로 유포된 정보가 아주 오랜 기간 존재하게 되어 피해자들의 피해를 가중시키는 요인이 되고 있습니다</a:t>
            </a:r>
            <a:r>
              <a:rPr lang="en-US" altLang="ko-KR" sz="1200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0784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*활동 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성폭력이란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성폭력은 디지털 공간의 특성을 기반으로 상대방의 의사에 반하여 이루어지는 성적인 말과 행동 모두를 의미합니다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즉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공간에서 언어와 이미지를 이용한 성적 괴롭힘 행위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강요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협박 등 모든 형태의 범죄행위를 말합니다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동의 없는 촬영 뿐 아니라 나이나 지위 등을 이용한 강압적인 분위기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상황을 조장하여 동의할 수밖에 없는 상황을 만드는 것도 디지털 성폭력에 포함된다는 것을 알도록 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또한 촬영 당시에는 동의했더라도 유포에 대해 어떠한 동의도 얻지 못한 촬영물의 무단 유포는 디지털 성폭력에 해당됩니다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이유로 인터넷에 이미 유포되어 있는 불법 성영상물을 유포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저장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소지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시청하는 행위 역시 디지털 성폭력 가해에 속하며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법적으로 처벌받을 수 있는 행위입니다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 자료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marL="252000" marR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성폭력범죄의 처벌 등에 관한 특례법 제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14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카메라 등을 이용한 촬영</a:t>
            </a:r>
            <a:r>
              <a:rPr lang="en-US" altLang="ko-KR" sz="1200" u="none" kern="0" spc="0" dirty="0"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u="none" kern="0" spc="0" dirty="0"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48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73DBD6A-C6BD-4DF9-A913-E20D6CE38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4EF2E2D-A638-41F2-AF7D-7C5C9F8845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79" y="361937"/>
            <a:ext cx="96621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A375F8F-E179-4138-AC6A-027AD8709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AF8340-535F-41DE-B620-FFE70AA11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79" y="361937"/>
            <a:ext cx="96621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BFAE3F1-2551-4CF0-A50E-DC3B805F6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27B0F32-FBAC-4E66-B551-A25F62C6E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79" y="361937"/>
            <a:ext cx="96621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0D5946F-3752-44CF-9E10-6892A1D1F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AE0A345-5254-406C-97A4-EAADC538E9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79" y="361937"/>
            <a:ext cx="96621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DB5AEB5-4664-4CE1-8826-B7A0929D31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81356C8-26D3-44C0-AD04-5FC99D7C1F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79" y="361937"/>
            <a:ext cx="96621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3AC5073-4EC1-4A99-A3E8-0987BD8E2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94A74BF-A4AF-40C9-A62C-3A8DCBF2DD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83022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youtu.be/1-dG4UUCD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youtu.be/j7pZeZAaDss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DF2B277-A8F4-4011-946C-985EB3B64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1A5CC95-51C3-42B7-A61B-B4823C9B0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57" y="1955961"/>
            <a:ext cx="2862078" cy="4053848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2945654" y="1176151"/>
            <a:ext cx="3409909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 </a:t>
            </a: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3E01801-2503-400B-B80B-9D0DC5A2E4E1}"/>
              </a:ext>
            </a:extLst>
          </p:cNvPr>
          <p:cNvSpPr/>
          <p:nvPr/>
        </p:nvSpPr>
        <p:spPr>
          <a:xfrm>
            <a:off x="3062198" y="1607873"/>
            <a:ext cx="3154452" cy="77421"/>
          </a:xfrm>
          <a:prstGeom prst="rect">
            <a:avLst/>
          </a:prstGeom>
          <a:solidFill>
            <a:srgbClr val="FFF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503E602-70CB-4917-AEC8-7A075D07A9E9}"/>
              </a:ext>
            </a:extLst>
          </p:cNvPr>
          <p:cNvSpPr/>
          <p:nvPr/>
        </p:nvSpPr>
        <p:spPr>
          <a:xfrm>
            <a:off x="692141" y="3429000"/>
            <a:ext cx="925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/>
              <a:t>디지털</a:t>
            </a:r>
            <a:br>
              <a:rPr lang="en-US" altLang="ko-KR" sz="2000" b="1" dirty="0"/>
            </a:br>
            <a:r>
              <a:rPr lang="ko-KR" altLang="en-US" sz="2000" b="1" dirty="0"/>
              <a:t>성범죄</a:t>
            </a:r>
            <a:endParaRPr lang="ko-KR" altLang="en-US" sz="2000" dirty="0"/>
          </a:p>
          <a:p>
            <a:pPr algn="ctr"/>
            <a:r>
              <a:rPr lang="ko-KR" altLang="en-US" sz="2000" b="1" dirty="0"/>
              <a:t>사례</a:t>
            </a:r>
            <a:endParaRPr lang="ko-KR" altLang="en-US" sz="20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3C99D5A-C396-4994-B6F3-451AB042FD80}"/>
              </a:ext>
            </a:extLst>
          </p:cNvPr>
          <p:cNvSpPr/>
          <p:nvPr/>
        </p:nvSpPr>
        <p:spPr>
          <a:xfrm>
            <a:off x="1635311" y="2059975"/>
            <a:ext cx="2558218" cy="28469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300" b="1" dirty="0"/>
              <a:t>공공장소에서 불법촬영 후  게시</a:t>
            </a:r>
            <a:endParaRPr lang="ko-KR" altLang="en-US" sz="13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D285FEE-2883-438B-81F9-FED088E35579}"/>
              </a:ext>
            </a:extLst>
          </p:cNvPr>
          <p:cNvSpPr/>
          <p:nvPr/>
        </p:nvSpPr>
        <p:spPr>
          <a:xfrm>
            <a:off x="1806829" y="2626618"/>
            <a:ext cx="2202652" cy="2904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400" b="1" dirty="0">
                <a:latin typeface="+mj-ea"/>
                <a:ea typeface="+mj-ea"/>
              </a:rPr>
              <a:t>성적 </a:t>
            </a:r>
            <a:r>
              <a:rPr lang="ko-KR" altLang="en-US" sz="1400" b="1" dirty="0" err="1">
                <a:latin typeface="+mj-ea"/>
                <a:ea typeface="+mj-ea"/>
              </a:rPr>
              <a:t>촬영물</a:t>
            </a:r>
            <a:r>
              <a:rPr lang="ko-KR" altLang="en-US" sz="1400" b="1" dirty="0">
                <a:latin typeface="+mj-ea"/>
                <a:ea typeface="+mj-ea"/>
              </a:rPr>
              <a:t> </a:t>
            </a:r>
            <a:r>
              <a:rPr lang="ko-KR" altLang="en-US" sz="1400" b="1" dirty="0" err="1">
                <a:latin typeface="+mj-ea"/>
                <a:ea typeface="+mj-ea"/>
              </a:rPr>
              <a:t>비동의</a:t>
            </a:r>
            <a:r>
              <a:rPr lang="ko-KR" altLang="en-US" sz="1400" b="1" dirty="0">
                <a:latin typeface="+mj-ea"/>
                <a:ea typeface="+mj-ea"/>
              </a:rPr>
              <a:t> 유포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2BD4484-EB80-4D49-BF75-E4EFAFF7186C}"/>
              </a:ext>
            </a:extLst>
          </p:cNvPr>
          <p:cNvSpPr/>
          <p:nvPr/>
        </p:nvSpPr>
        <p:spPr>
          <a:xfrm>
            <a:off x="1806828" y="3194491"/>
            <a:ext cx="2202654" cy="2904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400" b="1" dirty="0" err="1">
                <a:latin typeface="+mj-ea"/>
                <a:ea typeface="+mj-ea"/>
              </a:rPr>
              <a:t>디지털그루밍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9CFEC8ED-B99A-4C2D-AF1F-36776510490D}"/>
              </a:ext>
            </a:extLst>
          </p:cNvPr>
          <p:cNvSpPr/>
          <p:nvPr/>
        </p:nvSpPr>
        <p:spPr>
          <a:xfrm>
            <a:off x="1711441" y="3982885"/>
            <a:ext cx="2392686" cy="2904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400" b="1" dirty="0">
                <a:latin typeface="+mj-ea"/>
                <a:ea typeface="+mj-ea"/>
              </a:rPr>
              <a:t>사이버 공간 내 성적 괴롭힘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7F20B12-77F7-48EA-9457-DFBE25178E5B}"/>
              </a:ext>
            </a:extLst>
          </p:cNvPr>
          <p:cNvSpPr/>
          <p:nvPr/>
        </p:nvSpPr>
        <p:spPr>
          <a:xfrm>
            <a:off x="2089539" y="4585568"/>
            <a:ext cx="1540039" cy="2904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400" b="1" dirty="0">
                <a:latin typeface="+mj-ea"/>
                <a:ea typeface="+mj-ea"/>
              </a:rPr>
              <a:t>유포 협박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B5A5FC7-6F96-4C25-8B80-715E7DDD6370}"/>
              </a:ext>
            </a:extLst>
          </p:cNvPr>
          <p:cNvSpPr/>
          <p:nvPr/>
        </p:nvSpPr>
        <p:spPr>
          <a:xfrm>
            <a:off x="1954449" y="5129674"/>
            <a:ext cx="1919942" cy="2904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400" b="1" dirty="0" err="1">
                <a:latin typeface="+mj-ea"/>
                <a:ea typeface="+mj-ea"/>
              </a:rPr>
              <a:t>재유포</a:t>
            </a:r>
            <a:r>
              <a:rPr lang="ko-KR" altLang="en-US" sz="1400" b="1" dirty="0">
                <a:latin typeface="+mj-ea"/>
                <a:ea typeface="+mj-ea"/>
              </a:rPr>
              <a:t> 및 제</a:t>
            </a:r>
            <a:r>
              <a:rPr lang="en-US" altLang="ko-KR" sz="1400" b="1" dirty="0">
                <a:latin typeface="+mj-ea"/>
                <a:ea typeface="+mj-ea"/>
              </a:rPr>
              <a:t>3</a:t>
            </a:r>
            <a:r>
              <a:rPr lang="ko-KR" altLang="en-US" sz="1400" b="1" dirty="0">
                <a:latin typeface="+mj-ea"/>
                <a:ea typeface="+mj-ea"/>
              </a:rPr>
              <a:t>자 유포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924C263-5CC7-4C08-B549-5B78D16945DC}"/>
              </a:ext>
            </a:extLst>
          </p:cNvPr>
          <p:cNvSpPr/>
          <p:nvPr/>
        </p:nvSpPr>
        <p:spPr>
          <a:xfrm>
            <a:off x="1985697" y="5646772"/>
            <a:ext cx="1844174" cy="2904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ko-KR" altLang="en-US" sz="1400" b="1" dirty="0">
                <a:latin typeface="+mj-ea"/>
                <a:ea typeface="+mj-ea"/>
              </a:rPr>
              <a:t>사진 성적 합성 후 게시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DD4168E-75A7-40C8-9573-F57850F4392F}"/>
              </a:ext>
            </a:extLst>
          </p:cNvPr>
          <p:cNvSpPr/>
          <p:nvPr/>
        </p:nvSpPr>
        <p:spPr>
          <a:xfrm>
            <a:off x="4082391" y="2050318"/>
            <a:ext cx="4559754" cy="28469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5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공공장소 등에서 다른 사람의 신체를 몰래 찍어 온라인 공간에 유포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D3009319-6196-4792-87D4-29467A57FA9D}"/>
              </a:ext>
            </a:extLst>
          </p:cNvPr>
          <p:cNvSpPr/>
          <p:nvPr/>
        </p:nvSpPr>
        <p:spPr>
          <a:xfrm>
            <a:off x="4082391" y="2485221"/>
            <a:ext cx="4747575" cy="52001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7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합의하에 성적 영상을 촬영하였으나 동의 없이 온라인 공간에 유포</a:t>
            </a:r>
            <a:endParaRPr lang="en-US" altLang="ko-KR" sz="1200" dirty="0">
              <a:latin typeface="+mj-ea"/>
              <a:ea typeface="+mj-ea"/>
            </a:endParaRPr>
          </a:p>
          <a:p>
            <a:pPr marL="107950" indent="-107950">
              <a:lnSpc>
                <a:spcPts val="17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동의 없이 성행위 영상을 촬영 후 유포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E430F00-F364-4010-8427-DFE843655175}"/>
              </a:ext>
            </a:extLst>
          </p:cNvPr>
          <p:cNvSpPr/>
          <p:nvPr/>
        </p:nvSpPr>
        <p:spPr>
          <a:xfrm>
            <a:off x="4082391" y="3016878"/>
            <a:ext cx="4747575" cy="73802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7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성착취를 수월하게 하고 범죄의 폭로를 막으려고 대인관계 및</a:t>
            </a:r>
            <a:br>
              <a:rPr lang="en-US" altLang="ko-KR" sz="1200" dirty="0">
                <a:latin typeface="+mj-ea"/>
                <a:ea typeface="+mj-ea"/>
              </a:rPr>
            </a:br>
            <a:r>
              <a:rPr lang="ko-KR" altLang="en-US" sz="1200" dirty="0">
                <a:latin typeface="+mj-ea"/>
                <a:ea typeface="+mj-ea"/>
              </a:rPr>
              <a:t>사회적 환경이 취약한 대상에게 다양한 통제 및 조종 기술을 사용하는 것</a:t>
            </a:r>
            <a:endParaRPr lang="en-US" altLang="ko-KR" sz="1200" dirty="0">
              <a:latin typeface="+mj-ea"/>
              <a:ea typeface="+mj-ea"/>
            </a:endParaRPr>
          </a:p>
          <a:p>
            <a:pPr marL="107950" indent="-107950">
              <a:lnSpc>
                <a:spcPts val="17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주로 아동청소년을 대상으로 </a:t>
            </a:r>
            <a:r>
              <a:rPr lang="ko-KR" altLang="en-US" sz="1200" dirty="0" err="1">
                <a:latin typeface="+mj-ea"/>
                <a:ea typeface="+mj-ea"/>
              </a:rPr>
              <a:t>일어남</a:t>
            </a:r>
            <a:endParaRPr lang="ko-KR" altLang="en-US" sz="1200" dirty="0">
              <a:latin typeface="+mj-ea"/>
              <a:ea typeface="+mj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1EDB850E-A298-4717-97D9-C0DAD88346FC}"/>
              </a:ext>
            </a:extLst>
          </p:cNvPr>
          <p:cNvSpPr/>
          <p:nvPr/>
        </p:nvSpPr>
        <p:spPr>
          <a:xfrm>
            <a:off x="4082391" y="3853396"/>
            <a:ext cx="4747575" cy="52001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7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 err="1">
                <a:latin typeface="+mj-ea"/>
                <a:ea typeface="+mj-ea"/>
              </a:rPr>
              <a:t>단톡방</a:t>
            </a:r>
            <a:r>
              <a:rPr lang="ko-KR" altLang="en-US" sz="1200" dirty="0">
                <a:latin typeface="+mj-ea"/>
                <a:ea typeface="+mj-ea"/>
              </a:rPr>
              <a:t> 내 성희롱 </a:t>
            </a:r>
            <a:r>
              <a:rPr lang="en-US" altLang="ko-KR" sz="1200" dirty="0">
                <a:latin typeface="+mj-ea"/>
                <a:ea typeface="+mj-ea"/>
              </a:rPr>
              <a:t>/ </a:t>
            </a:r>
            <a:r>
              <a:rPr lang="ko-KR" altLang="en-US" sz="1200" dirty="0">
                <a:latin typeface="+mj-ea"/>
                <a:ea typeface="+mj-ea"/>
              </a:rPr>
              <a:t>온라인 커뮤니티 내 성적 명예훼손</a:t>
            </a:r>
            <a:endParaRPr lang="en-US" altLang="ko-KR" sz="1200" dirty="0">
              <a:latin typeface="+mj-ea"/>
              <a:ea typeface="+mj-ea"/>
            </a:endParaRPr>
          </a:p>
          <a:p>
            <a:pPr marL="107950" indent="-107950">
              <a:lnSpc>
                <a:spcPts val="17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게임 내 성적 모욕 </a:t>
            </a:r>
            <a:r>
              <a:rPr lang="en-US" altLang="ko-KR" sz="1200" dirty="0">
                <a:latin typeface="+mj-ea"/>
                <a:ea typeface="+mj-ea"/>
              </a:rPr>
              <a:t>/ </a:t>
            </a:r>
            <a:r>
              <a:rPr lang="ko-KR" altLang="en-US" sz="1200" dirty="0">
                <a:latin typeface="+mj-ea"/>
                <a:ea typeface="+mj-ea"/>
              </a:rPr>
              <a:t>명예훼손성 성적 명의 및 사진 도용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0B4159F-C37A-4F7C-A88A-337BDE568844}"/>
              </a:ext>
            </a:extLst>
          </p:cNvPr>
          <p:cNvSpPr/>
          <p:nvPr/>
        </p:nvSpPr>
        <p:spPr>
          <a:xfrm>
            <a:off x="4082392" y="4571975"/>
            <a:ext cx="4747574" cy="28469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5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괴롭힘 등의 목적을 이루기 위해 성적 촬영물을 유포하겠다고 협박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013CCDF-B1B4-449B-B4C1-275F57D685BA}"/>
              </a:ext>
            </a:extLst>
          </p:cNvPr>
          <p:cNvSpPr/>
          <p:nvPr/>
        </p:nvSpPr>
        <p:spPr>
          <a:xfrm>
            <a:off x="4082391" y="5107780"/>
            <a:ext cx="4747575" cy="28469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5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최초 유포 이후 </a:t>
            </a:r>
            <a:r>
              <a:rPr lang="ko-KR" altLang="en-US" sz="1200" dirty="0" err="1">
                <a:latin typeface="+mj-ea"/>
                <a:ea typeface="+mj-ea"/>
              </a:rPr>
              <a:t>원유포자</a:t>
            </a:r>
            <a:r>
              <a:rPr lang="en-US" altLang="ko-KR" sz="1200" dirty="0">
                <a:latin typeface="+mj-ea"/>
                <a:ea typeface="+mj-ea"/>
              </a:rPr>
              <a:t>, </a:t>
            </a:r>
            <a:r>
              <a:rPr lang="ko-KR" altLang="en-US" sz="1200" dirty="0">
                <a:latin typeface="+mj-ea"/>
                <a:ea typeface="+mj-ea"/>
              </a:rPr>
              <a:t>혹은 제</a:t>
            </a:r>
            <a:r>
              <a:rPr lang="en-US" altLang="ko-KR" sz="1200" dirty="0">
                <a:latin typeface="+mj-ea"/>
                <a:ea typeface="+mj-ea"/>
              </a:rPr>
              <a:t>3</a:t>
            </a:r>
            <a:r>
              <a:rPr lang="ko-KR" altLang="en-US" sz="1200" dirty="0">
                <a:latin typeface="+mj-ea"/>
                <a:ea typeface="+mj-ea"/>
              </a:rPr>
              <a:t>자에 의해 </a:t>
            </a:r>
            <a:r>
              <a:rPr lang="en-US" altLang="ko-KR" sz="1200" dirty="0">
                <a:latin typeface="+mj-ea"/>
                <a:ea typeface="+mj-ea"/>
              </a:rPr>
              <a:t>2</a:t>
            </a:r>
            <a:r>
              <a:rPr lang="ko-KR" altLang="en-US" sz="1200" dirty="0">
                <a:latin typeface="+mj-ea"/>
                <a:ea typeface="+mj-ea"/>
              </a:rPr>
              <a:t>차 유포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1383CD14-1A09-4D76-B62B-1EFBD97213AD}"/>
              </a:ext>
            </a:extLst>
          </p:cNvPr>
          <p:cNvSpPr/>
          <p:nvPr/>
        </p:nvSpPr>
        <p:spPr>
          <a:xfrm>
            <a:off x="4082391" y="5652543"/>
            <a:ext cx="4747575" cy="28469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107950" indent="-107950">
              <a:lnSpc>
                <a:spcPts val="1500"/>
              </a:lnSpc>
            </a:pPr>
            <a:r>
              <a:rPr lang="en-US" altLang="ko-KR" sz="1200" dirty="0">
                <a:latin typeface="+mj-ea"/>
                <a:ea typeface="+mj-ea"/>
              </a:rPr>
              <a:t>· </a:t>
            </a:r>
            <a:r>
              <a:rPr lang="ko-KR" altLang="en-US" sz="1200" dirty="0">
                <a:latin typeface="+mj-ea"/>
                <a:ea typeface="+mj-ea"/>
              </a:rPr>
              <a:t>당사자의 동의 없이 사진을 합성하여 성적으로 이용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0B9DA0E-98C7-4EC1-A1DB-69DF36003DA1}"/>
              </a:ext>
            </a:extLst>
          </p:cNvPr>
          <p:cNvSpPr/>
          <p:nvPr/>
        </p:nvSpPr>
        <p:spPr>
          <a:xfrm>
            <a:off x="5057776" y="6122368"/>
            <a:ext cx="3699680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중학생 </a:t>
            </a:r>
            <a:r>
              <a:rPr lang="ko-KR" altLang="en-US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예방교육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946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04C642F-A9B9-40DF-AE87-F50DB514E3F0}"/>
              </a:ext>
            </a:extLst>
          </p:cNvPr>
          <p:cNvGrpSpPr/>
          <p:nvPr/>
        </p:nvGrpSpPr>
        <p:grpSpPr>
          <a:xfrm>
            <a:off x="2544904" y="1021846"/>
            <a:ext cx="4211409" cy="509143"/>
            <a:chOff x="2544904" y="1052326"/>
            <a:chExt cx="4211409" cy="5091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AE7F2-A254-4A47-8DDA-08A84E119975}"/>
                </a:ext>
              </a:extLst>
            </p:cNvPr>
            <p:cNvSpPr txBox="1"/>
            <p:nvPr/>
          </p:nvSpPr>
          <p:spPr>
            <a:xfrm>
              <a:off x="2544904" y="1052326"/>
              <a:ext cx="4211409" cy="4885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ko-KR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#</a:t>
              </a:r>
              <a:r>
                <a:rPr lang="ko-KR" altLang="en-US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  <a:r>
                <a:rPr lang="en-US" altLang="ko-KR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_</a:t>
              </a:r>
              <a:r>
                <a:rPr lang="ko-KR" altLang="en-US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 </a:t>
              </a:r>
              <a:r>
                <a:rPr lang="en-US" altLang="ko-KR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#</a:t>
              </a:r>
              <a:r>
                <a:rPr lang="ko-KR" altLang="en-US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</a:t>
              </a:r>
              <a:r>
                <a:rPr lang="en-US" altLang="ko-KR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_</a:t>
              </a:r>
              <a:r>
                <a:rPr lang="ko-KR" altLang="en-US" sz="28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현황</a:t>
              </a: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3E01801-2503-400B-B80B-9D0DC5A2E4E1}"/>
                </a:ext>
              </a:extLst>
            </p:cNvPr>
            <p:cNvSpPr/>
            <p:nvPr/>
          </p:nvSpPr>
          <p:spPr>
            <a:xfrm>
              <a:off x="2659536" y="1484048"/>
              <a:ext cx="3959776" cy="77421"/>
            </a:xfrm>
            <a:prstGeom prst="rect">
              <a:avLst/>
            </a:prstGeom>
            <a:solidFill>
              <a:srgbClr val="FFF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0177514-0B68-42F8-9833-848395C5DA35}"/>
              </a:ext>
            </a:extLst>
          </p:cNvPr>
          <p:cNvGrpSpPr/>
          <p:nvPr/>
        </p:nvGrpSpPr>
        <p:grpSpPr>
          <a:xfrm>
            <a:off x="1778515" y="1737248"/>
            <a:ext cx="7134680" cy="4616908"/>
            <a:chOff x="187047" y="1721140"/>
            <a:chExt cx="7134680" cy="461690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578A548-BF55-45B8-9E00-EE6AB495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54" y="1721140"/>
              <a:ext cx="5690628" cy="479947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503E602-70CB-4917-AEC8-7A075D07A9E9}"/>
                </a:ext>
              </a:extLst>
            </p:cNvPr>
            <p:cNvSpPr/>
            <p:nvPr/>
          </p:nvSpPr>
          <p:spPr>
            <a:xfrm>
              <a:off x="1070251" y="1749170"/>
              <a:ext cx="38205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디지털 성범죄 현황</a:t>
              </a:r>
              <a:endParaRPr lang="ko-KR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3C99D5A-C396-4994-B6F3-451AB042FD80}"/>
                </a:ext>
              </a:extLst>
            </p:cNvPr>
            <p:cNvSpPr/>
            <p:nvPr/>
          </p:nvSpPr>
          <p:spPr>
            <a:xfrm>
              <a:off x="187047" y="2217899"/>
              <a:ext cx="5772636" cy="147283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ko-KR" sz="1300" b="1" dirty="0">
                  <a:latin typeface="+mj-ea"/>
                  <a:ea typeface="+mj-ea"/>
                </a:rPr>
                <a:t>- </a:t>
              </a:r>
              <a:r>
                <a:rPr lang="ko-KR" altLang="en-US" sz="1300" b="1" dirty="0">
                  <a:latin typeface="+mj-ea"/>
                  <a:ea typeface="+mj-ea"/>
                </a:rPr>
                <a:t>디지털 성범죄 영상물 유통사레 적발 </a:t>
              </a:r>
              <a:r>
                <a:rPr lang="en-US" altLang="ko-KR" sz="1300" b="1" dirty="0">
                  <a:latin typeface="+mj-ea"/>
                  <a:ea typeface="+mj-ea"/>
                </a:rPr>
                <a:t>4,584</a:t>
              </a:r>
              <a:r>
                <a:rPr lang="ko-KR" altLang="en-US" sz="1300" b="1" dirty="0">
                  <a:latin typeface="+mj-ea"/>
                  <a:ea typeface="+mj-ea"/>
                </a:rPr>
                <a:t>건</a:t>
              </a:r>
              <a:r>
                <a:rPr lang="en-US" altLang="ko-KR" sz="1300" b="1" dirty="0">
                  <a:latin typeface="+mj-ea"/>
                  <a:ea typeface="+mj-ea"/>
                </a:rPr>
                <a:t>(2018.7.31. </a:t>
              </a:r>
              <a:r>
                <a:rPr lang="ko-KR" altLang="en-US" sz="1300" b="1" dirty="0">
                  <a:latin typeface="+mj-ea"/>
                  <a:ea typeface="+mj-ea"/>
                </a:rPr>
                <a:t>방송통신위원회</a:t>
              </a:r>
              <a:r>
                <a:rPr lang="en-US" altLang="ko-KR" sz="1300" b="1" dirty="0">
                  <a:latin typeface="+mj-ea"/>
                  <a:ea typeface="+mj-ea"/>
                </a:rPr>
                <a:t>)</a:t>
              </a:r>
            </a:p>
            <a:p>
              <a:pPr marL="69850" indent="-69850">
                <a:lnSpc>
                  <a:spcPts val="2200"/>
                </a:lnSpc>
              </a:pPr>
              <a:r>
                <a:rPr lang="en-US" altLang="ko-KR" sz="1300" b="1" dirty="0">
                  <a:latin typeface="+mj-ea"/>
                  <a:ea typeface="+mj-ea"/>
                </a:rPr>
                <a:t>- </a:t>
              </a:r>
              <a:r>
                <a:rPr lang="ko-KR" altLang="en-US" sz="1300" b="1" dirty="0">
                  <a:latin typeface="+mj-ea"/>
                  <a:ea typeface="+mj-ea"/>
                </a:rPr>
                <a:t>카메라 등을 이용 불법촬영 범죄 현황</a:t>
              </a:r>
              <a:br>
                <a:rPr lang="en-US" altLang="ko-KR" sz="1100" b="1" dirty="0">
                  <a:latin typeface="+mj-ea"/>
                  <a:ea typeface="+mj-ea"/>
                </a:rPr>
              </a:br>
              <a:r>
                <a:rPr lang="en-US" altLang="ko-KR" sz="1000" dirty="0">
                  <a:latin typeface="+mj-ea"/>
                  <a:ea typeface="+mj-ea"/>
                </a:rPr>
                <a:t>(’12)2,400</a:t>
              </a:r>
              <a:r>
                <a:rPr lang="ko-KR" altLang="en-US" sz="1000" dirty="0">
                  <a:latin typeface="+mj-ea"/>
                  <a:ea typeface="+mj-ea"/>
                </a:rPr>
                <a:t>건 → </a:t>
              </a:r>
              <a:r>
                <a:rPr lang="en-US" altLang="ko-KR" sz="1000" dirty="0">
                  <a:latin typeface="+mj-ea"/>
                  <a:ea typeface="+mj-ea"/>
                </a:rPr>
                <a:t>(’13)4,823</a:t>
              </a:r>
              <a:r>
                <a:rPr lang="ko-KR" altLang="en-US" sz="1000" dirty="0">
                  <a:latin typeface="+mj-ea"/>
                  <a:ea typeface="+mj-ea"/>
                </a:rPr>
                <a:t>건 → </a:t>
              </a:r>
              <a:r>
                <a:rPr lang="en-US" altLang="ko-KR" sz="1000" dirty="0">
                  <a:latin typeface="+mj-ea"/>
                  <a:ea typeface="+mj-ea"/>
                </a:rPr>
                <a:t>(’14)6,623</a:t>
              </a:r>
              <a:r>
                <a:rPr lang="ko-KR" altLang="en-US" sz="1000" dirty="0">
                  <a:latin typeface="+mj-ea"/>
                  <a:ea typeface="+mj-ea"/>
                </a:rPr>
                <a:t>건 → </a:t>
              </a:r>
              <a:r>
                <a:rPr lang="en-US" altLang="ko-KR" sz="1000" dirty="0">
                  <a:latin typeface="+mj-ea"/>
                  <a:ea typeface="+mj-ea"/>
                </a:rPr>
                <a:t>(’15)7,623</a:t>
              </a:r>
              <a:r>
                <a:rPr lang="ko-KR" altLang="en-US" sz="1000" dirty="0">
                  <a:latin typeface="+mj-ea"/>
                  <a:ea typeface="+mj-ea"/>
                </a:rPr>
                <a:t>건 → </a:t>
              </a:r>
              <a:r>
                <a:rPr lang="en-US" altLang="ko-KR" sz="1000" dirty="0">
                  <a:latin typeface="+mj-ea"/>
                  <a:ea typeface="+mj-ea"/>
                </a:rPr>
                <a:t>(’16)5,185</a:t>
              </a:r>
              <a:r>
                <a:rPr lang="ko-KR" altLang="en-US" sz="1000" dirty="0">
                  <a:latin typeface="+mj-ea"/>
                  <a:ea typeface="+mj-ea"/>
                </a:rPr>
                <a:t>건 → </a:t>
              </a:r>
              <a:r>
                <a:rPr lang="en-US" altLang="ko-KR" sz="1000" dirty="0">
                  <a:latin typeface="+mj-ea"/>
                  <a:ea typeface="+mj-ea"/>
                </a:rPr>
                <a:t>(’17)6,470</a:t>
              </a:r>
              <a:r>
                <a:rPr lang="ko-KR" altLang="en-US" sz="1000" dirty="0">
                  <a:latin typeface="+mj-ea"/>
                  <a:ea typeface="+mj-ea"/>
                </a:rPr>
                <a:t>건</a:t>
              </a:r>
            </a:p>
            <a:p>
              <a:pPr marL="106363" indent="-106363">
                <a:lnSpc>
                  <a:spcPts val="2200"/>
                </a:lnSpc>
              </a:pPr>
              <a:r>
                <a:rPr lang="en-US" altLang="ko-KR" sz="1300" b="1" dirty="0">
                  <a:latin typeface="+mj-ea"/>
                  <a:ea typeface="+mj-ea"/>
                </a:rPr>
                <a:t>- 2019</a:t>
              </a:r>
              <a:r>
                <a:rPr lang="ko-KR" altLang="en-US" sz="1300" b="1" dirty="0">
                  <a:latin typeface="+mj-ea"/>
                  <a:ea typeface="+mj-ea"/>
                </a:rPr>
                <a:t>년 디지털 성범죄 피해자 지원보고서 발표</a:t>
              </a:r>
              <a:r>
                <a:rPr lang="en-US" altLang="ko-KR" sz="1300" b="1" dirty="0">
                  <a:latin typeface="+mj-ea"/>
                  <a:ea typeface="+mj-ea"/>
                </a:rPr>
                <a:t>(2019.12.30. </a:t>
              </a:r>
              <a:r>
                <a:rPr lang="ko-KR" altLang="en-US" sz="1300" b="1" dirty="0">
                  <a:latin typeface="+mj-ea"/>
                  <a:ea typeface="+mj-ea"/>
                </a:rPr>
                <a:t>여성가족부</a:t>
              </a:r>
              <a:r>
                <a:rPr lang="en-US" altLang="ko-KR" sz="1300" b="1" dirty="0">
                  <a:latin typeface="+mj-ea"/>
                  <a:ea typeface="+mj-ea"/>
                </a:rPr>
                <a:t>)</a:t>
              </a:r>
              <a:br>
                <a:rPr lang="en-US" altLang="ko-KR" sz="1100" b="1" dirty="0">
                  <a:latin typeface="+mj-ea"/>
                  <a:ea typeface="+mj-ea"/>
                </a:rPr>
              </a:br>
              <a:r>
                <a:rPr lang="ko-KR" altLang="en-US" sz="1100" dirty="0">
                  <a:latin typeface="+mj-ea"/>
                  <a:ea typeface="+mj-ea"/>
                </a:rPr>
                <a:t>삭제건수 </a:t>
              </a:r>
              <a:r>
                <a:rPr lang="en-US" altLang="ko-KR" sz="1100" dirty="0">
                  <a:latin typeface="+mj-ea"/>
                  <a:ea typeface="+mj-ea"/>
                </a:rPr>
                <a:t>2018</a:t>
              </a:r>
              <a:r>
                <a:rPr lang="ko-KR" altLang="en-US" sz="1100" dirty="0">
                  <a:latin typeface="+mj-ea"/>
                  <a:ea typeface="+mj-ea"/>
                </a:rPr>
                <a:t>년보다 </a:t>
              </a:r>
              <a:r>
                <a:rPr lang="en-US" altLang="ko-KR" sz="1100" dirty="0">
                  <a:latin typeface="+mj-ea"/>
                  <a:ea typeface="+mj-ea"/>
                </a:rPr>
                <a:t>2</a:t>
              </a:r>
              <a:r>
                <a:rPr lang="ko-KR" altLang="en-US" sz="1100" dirty="0">
                  <a:latin typeface="+mj-ea"/>
                  <a:ea typeface="+mj-ea"/>
                </a:rPr>
                <a:t>배 이상 늘고</a:t>
              </a:r>
              <a:r>
                <a:rPr lang="en-US" altLang="ko-KR" sz="1100" dirty="0">
                  <a:latin typeface="+mj-ea"/>
                  <a:ea typeface="+mj-ea"/>
                </a:rPr>
                <a:t>, </a:t>
              </a:r>
              <a:r>
                <a:rPr lang="ko-KR" altLang="en-US" sz="1100" dirty="0">
                  <a:latin typeface="+mj-ea"/>
                  <a:ea typeface="+mj-ea"/>
                </a:rPr>
                <a:t>피해자는 여성 </a:t>
              </a:r>
              <a:r>
                <a:rPr lang="en-US" altLang="ko-KR" sz="1100" dirty="0">
                  <a:latin typeface="+mj-ea"/>
                  <a:ea typeface="+mj-ea"/>
                </a:rPr>
                <a:t>1,695</a:t>
              </a:r>
              <a:r>
                <a:rPr lang="ko-KR" altLang="en-US" sz="1100" dirty="0">
                  <a:latin typeface="+mj-ea"/>
                  <a:ea typeface="+mj-ea"/>
                </a:rPr>
                <a:t>명</a:t>
              </a:r>
              <a:r>
                <a:rPr lang="en-US" altLang="ko-KR" sz="1100" dirty="0">
                  <a:latin typeface="+mj-ea"/>
                  <a:ea typeface="+mj-ea"/>
                </a:rPr>
                <a:t>(87.6%), </a:t>
              </a:r>
              <a:r>
                <a:rPr lang="ko-KR" altLang="en-US" sz="1100" dirty="0">
                  <a:latin typeface="+mj-ea"/>
                  <a:ea typeface="+mj-ea"/>
                </a:rPr>
                <a:t>남성 </a:t>
              </a:r>
              <a:r>
                <a:rPr lang="en-US" altLang="ko-KR" sz="1100" dirty="0">
                  <a:latin typeface="+mj-ea"/>
                  <a:ea typeface="+mj-ea"/>
                </a:rPr>
                <a:t>241</a:t>
              </a:r>
              <a:r>
                <a:rPr lang="ko-KR" altLang="en-US" sz="1100" dirty="0">
                  <a:latin typeface="+mj-ea"/>
                  <a:ea typeface="+mj-ea"/>
                </a:rPr>
                <a:t>명</a:t>
              </a:r>
              <a:r>
                <a:rPr lang="en-US" altLang="ko-KR" sz="1100" dirty="0">
                  <a:latin typeface="+mj-ea"/>
                  <a:ea typeface="+mj-ea"/>
                </a:rPr>
                <a:t>(12.4%)</a:t>
              </a:r>
              <a:endParaRPr lang="ko-KR" altLang="en-US" sz="1100" dirty="0">
                <a:latin typeface="+mj-ea"/>
                <a:ea typeface="+mj-ea"/>
              </a:endParaRPr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A11925A3-5730-4092-8B32-105D5E09C6E7}"/>
                </a:ext>
              </a:extLst>
            </p:cNvPr>
            <p:cNvSpPr/>
            <p:nvPr/>
          </p:nvSpPr>
          <p:spPr>
            <a:xfrm>
              <a:off x="211845" y="5642911"/>
              <a:ext cx="5735866" cy="3962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* 기타 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900" dirty="0" err="1">
                  <a:solidFill>
                    <a:prstClr val="black"/>
                  </a:solidFill>
                  <a:latin typeface="+mj-ea"/>
                  <a:ea typeface="+mj-ea"/>
                </a:rPr>
                <a:t>스토킹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성폭력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데이트폭력 등 기타 폭력</a:t>
              </a:r>
              <a:endParaRPr lang="en-US" altLang="ko-KR" sz="9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pPr>
                <a:lnSpc>
                  <a:spcPts val="1200"/>
                </a:lnSpc>
              </a:pP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**  피해자 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A</a:t>
              </a: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가 유포 피해를 여러 번 입어도 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1</a:t>
              </a: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건으로 보며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유포와 유포협박으로 각각 피해를 입을 경우는 각 </a:t>
              </a:r>
              <a:r>
                <a:rPr lang="en-US" altLang="ko-KR" sz="900" dirty="0">
                  <a:solidFill>
                    <a:prstClr val="black"/>
                  </a:solidFill>
                  <a:latin typeface="+mj-ea"/>
                  <a:ea typeface="+mj-ea"/>
                </a:rPr>
                <a:t>1</a:t>
              </a:r>
              <a:r>
                <a:rPr lang="ko-KR" altLang="en-US" sz="900" dirty="0">
                  <a:solidFill>
                    <a:prstClr val="black"/>
                  </a:solidFill>
                  <a:latin typeface="+mj-ea"/>
                  <a:ea typeface="+mj-ea"/>
                </a:rPr>
                <a:t>건으로 집계함</a:t>
              </a:r>
              <a:endParaRPr lang="ko-KR" altLang="en-US" sz="900" dirty="0">
                <a:latin typeface="+mj-ea"/>
                <a:ea typeface="+mj-ea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8FDF4BF-3BCA-4F30-A16B-4FBDE6572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54" y="3747142"/>
              <a:ext cx="5690628" cy="188671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CBCB7E-233D-4C24-8AD9-FD6228F7FF6C}"/>
                </a:ext>
              </a:extLst>
            </p:cNvPr>
            <p:cNvSpPr txBox="1"/>
            <p:nvPr/>
          </p:nvSpPr>
          <p:spPr>
            <a:xfrm>
              <a:off x="4159078" y="6107216"/>
              <a:ext cx="3162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출처</a:t>
              </a:r>
              <a:r>
                <a:rPr lang="ko-KR" altLang="en-US" sz="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en-US" altLang="ko-KR" sz="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  &lt;</a:t>
              </a:r>
              <a:r>
                <a:rPr lang="ko-KR" altLang="en-US" sz="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성범죄</a:t>
              </a:r>
              <a:r>
                <a:rPr lang="en-US" altLang="ko-KR" sz="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&gt;(</a:t>
              </a:r>
              <a:r>
                <a:rPr lang="ko-KR" altLang="en-US" sz="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대한민국 정책 브리핑</a:t>
              </a:r>
              <a:r>
                <a:rPr lang="en-US" altLang="ko-KR" sz="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2020.4.24)</a:t>
              </a:r>
              <a:endParaRPr lang="ko-KR" altLang="en-US" sz="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859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982259" y="2935303"/>
            <a:ext cx="4817345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45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그루밍이란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7272E25-2183-45A5-9856-4277E93F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1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5093A76-6DB0-4F28-8452-50282B1F9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" y="1474142"/>
            <a:ext cx="7455423" cy="44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그루밍이란</a:t>
            </a:r>
            <a:r>
              <a:rPr lang="en-US" altLang="ko-KR" sz="17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8D3448F-5988-4565-B1A9-A5AEA40B0103}"/>
              </a:ext>
            </a:extLst>
          </p:cNvPr>
          <p:cNvGrpSpPr/>
          <p:nvPr/>
        </p:nvGrpSpPr>
        <p:grpSpPr>
          <a:xfrm>
            <a:off x="586188" y="2376685"/>
            <a:ext cx="8090524" cy="3277276"/>
            <a:chOff x="586188" y="2376685"/>
            <a:chExt cx="8090524" cy="3277276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91E62E3-166E-4E9C-AAD7-EDA562A6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89" y="2376685"/>
              <a:ext cx="2450597" cy="1411227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51F5B60-206E-4588-9372-76DBC594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929" y="2376685"/>
              <a:ext cx="2444501" cy="141122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3327F16-EE94-47C3-B5AB-B55CD200E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211" y="2376685"/>
              <a:ext cx="2444501" cy="1411227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7352385-511E-4949-BAD3-E5CA22293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463" y="4203110"/>
              <a:ext cx="2444501" cy="1450851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BD08114-F9E7-49ED-AAC1-6CBB95AF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928" y="4203110"/>
              <a:ext cx="2444501" cy="1450851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C12DBD3-97D9-4BB5-BFC4-051C32FDE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88" y="4203110"/>
              <a:ext cx="2450597" cy="1450851"/>
            </a:xfrm>
            <a:prstGeom prst="rect">
              <a:avLst/>
            </a:prstGeom>
          </p:spPr>
        </p:pic>
        <p:pic>
          <p:nvPicPr>
            <p:cNvPr id="21" name="그림 20" descr="화살이(가) 표시된 사진&#10;&#10;자동 생성된 설명">
              <a:extLst>
                <a:ext uri="{FF2B5EF4-FFF2-40B4-BE49-F238E27FC236}">
                  <a16:creationId xmlns:a16="http://schemas.microsoft.com/office/drawing/2014/main" id="{86F9E4F2-1AB3-4EB4-8E67-EA62CE23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372" y="2637808"/>
              <a:ext cx="268225" cy="231648"/>
            </a:xfrm>
            <a:prstGeom prst="rect">
              <a:avLst/>
            </a:prstGeom>
          </p:spPr>
        </p:pic>
        <p:pic>
          <p:nvPicPr>
            <p:cNvPr id="22" name="그림 21" descr="화살이(가) 표시된 사진&#10;&#10;자동 생성된 설명">
              <a:extLst>
                <a:ext uri="{FF2B5EF4-FFF2-40B4-BE49-F238E27FC236}">
                  <a16:creationId xmlns:a16="http://schemas.microsoft.com/office/drawing/2014/main" id="{5984A38A-905D-4971-895E-933ED295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933" y="2648320"/>
              <a:ext cx="268225" cy="231648"/>
            </a:xfrm>
            <a:prstGeom prst="rect">
              <a:avLst/>
            </a:prstGeom>
          </p:spPr>
        </p:pic>
        <p:pic>
          <p:nvPicPr>
            <p:cNvPr id="23" name="그림 22" descr="화살이(가) 표시된 사진&#10;&#10;자동 생성된 설명">
              <a:extLst>
                <a:ext uri="{FF2B5EF4-FFF2-40B4-BE49-F238E27FC236}">
                  <a16:creationId xmlns:a16="http://schemas.microsoft.com/office/drawing/2014/main" id="{B9E4058F-9F83-4CC7-AF28-934C0D137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4372" y="4481315"/>
              <a:ext cx="268225" cy="231648"/>
            </a:xfrm>
            <a:prstGeom prst="rect">
              <a:avLst/>
            </a:prstGeom>
          </p:spPr>
        </p:pic>
        <p:pic>
          <p:nvPicPr>
            <p:cNvPr id="24" name="그림 23" descr="화살이(가) 표시된 사진&#10;&#10;자동 생성된 설명">
              <a:extLst>
                <a:ext uri="{FF2B5EF4-FFF2-40B4-BE49-F238E27FC236}">
                  <a16:creationId xmlns:a16="http://schemas.microsoft.com/office/drawing/2014/main" id="{08CBC724-4FD0-4B5C-897C-B8EBBE8DD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54933" y="4491827"/>
              <a:ext cx="268225" cy="231648"/>
            </a:xfrm>
            <a:prstGeom prst="rect">
              <a:avLst/>
            </a:prstGeom>
          </p:spPr>
        </p:pic>
        <p:pic>
          <p:nvPicPr>
            <p:cNvPr id="26" name="그림 25" descr="텍스트이(가) 표시된 사진&#10;&#10;자동 생성된 설명">
              <a:extLst>
                <a:ext uri="{FF2B5EF4-FFF2-40B4-BE49-F238E27FC236}">
                  <a16:creationId xmlns:a16="http://schemas.microsoft.com/office/drawing/2014/main" id="{4F21694F-3B42-490B-BC67-10A5207E9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813" y="3382735"/>
              <a:ext cx="231648" cy="585217"/>
            </a:xfrm>
            <a:prstGeom prst="rect">
              <a:avLst/>
            </a:prstGeom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1407C7A3-22B2-4CF0-A2B6-8622F5722259}"/>
                </a:ext>
              </a:extLst>
            </p:cNvPr>
            <p:cNvSpPr/>
            <p:nvPr/>
          </p:nvSpPr>
          <p:spPr>
            <a:xfrm>
              <a:off x="1074233" y="2578069"/>
              <a:ext cx="125707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 고르기</a:t>
              </a:r>
              <a:endParaRPr lang="ko-KR" altLang="en-US" sz="1500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91E9B33-351E-4804-963D-3832B8942B70}"/>
                </a:ext>
              </a:extLst>
            </p:cNvPr>
            <p:cNvSpPr/>
            <p:nvPr/>
          </p:nvSpPr>
          <p:spPr>
            <a:xfrm>
              <a:off x="3789628" y="2578069"/>
              <a:ext cx="164339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피해자의 신뢰 얻기</a:t>
              </a:r>
              <a:endParaRPr lang="ko-KR" altLang="en-US" sz="1500" dirty="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AF632841-8E58-4A2C-8BDE-5B344B4056D0}"/>
                </a:ext>
              </a:extLst>
            </p:cNvPr>
            <p:cNvSpPr/>
            <p:nvPr/>
          </p:nvSpPr>
          <p:spPr>
            <a:xfrm>
              <a:off x="3664895" y="4435556"/>
              <a:ext cx="198644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관계를 성적으로 만들기</a:t>
              </a:r>
              <a:endParaRPr lang="ko-KR" altLang="en-US" sz="1500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ABBD515D-3A13-45CC-828B-5046B1B05824}"/>
                </a:ext>
              </a:extLst>
            </p:cNvPr>
            <p:cNvSpPr/>
            <p:nvPr/>
          </p:nvSpPr>
          <p:spPr>
            <a:xfrm>
              <a:off x="6571568" y="2578069"/>
              <a:ext cx="164339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욕구 </a:t>
              </a:r>
              <a:r>
                <a:rPr lang="ko-KR" altLang="en-US" sz="1500" b="1" dirty="0" err="1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충족시켜주기</a:t>
              </a:r>
              <a:endParaRPr lang="ko-KR" altLang="en-US" sz="1500" dirty="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2EE56ABA-B7AE-46A4-9251-C088D5BF5894}"/>
                </a:ext>
              </a:extLst>
            </p:cNvPr>
            <p:cNvSpPr/>
            <p:nvPr/>
          </p:nvSpPr>
          <p:spPr>
            <a:xfrm>
              <a:off x="6817500" y="4435556"/>
              <a:ext cx="104227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고립시키기</a:t>
              </a:r>
              <a:endParaRPr lang="ko-KR" altLang="en-US" sz="1500" dirty="0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5F765D10-F103-48E5-AED6-069A8EF35DDA}"/>
                </a:ext>
              </a:extLst>
            </p:cNvPr>
            <p:cNvSpPr/>
            <p:nvPr/>
          </p:nvSpPr>
          <p:spPr>
            <a:xfrm>
              <a:off x="1081607" y="4435556"/>
              <a:ext cx="125707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통제 유지하기</a:t>
              </a:r>
              <a:endParaRPr lang="ko-KR" altLang="en-US" sz="1500" dirty="0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A56F63D-8148-4CD7-82F3-93FCC67DE02D}"/>
              </a:ext>
            </a:extLst>
          </p:cNvPr>
          <p:cNvGrpSpPr/>
          <p:nvPr/>
        </p:nvGrpSpPr>
        <p:grpSpPr>
          <a:xfrm>
            <a:off x="1962952" y="1321958"/>
            <a:ext cx="5218096" cy="541740"/>
            <a:chOff x="1924852" y="1257415"/>
            <a:chExt cx="5218096" cy="541740"/>
          </a:xfrm>
        </p:grpSpPr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DE83B883-4113-4B25-AA8C-43C5F3F5212E}"/>
                </a:ext>
              </a:extLst>
            </p:cNvPr>
            <p:cNvSpPr/>
            <p:nvPr/>
          </p:nvSpPr>
          <p:spPr>
            <a:xfrm>
              <a:off x="5749250" y="1257415"/>
              <a:ext cx="482961" cy="482961"/>
            </a:xfrm>
            <a:prstGeom prst="ellipse">
              <a:avLst/>
            </a:prstGeom>
            <a:solidFill>
              <a:srgbClr val="EE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483E5A-1A27-4D12-881F-FE0D7B6FF200}"/>
                </a:ext>
              </a:extLst>
            </p:cNvPr>
            <p:cNvSpPr txBox="1"/>
            <p:nvPr/>
          </p:nvSpPr>
          <p:spPr>
            <a:xfrm>
              <a:off x="1924852" y="1302865"/>
              <a:ext cx="5218096" cy="49629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 </a:t>
              </a:r>
              <a:r>
                <a:rPr lang="ko-KR" altLang="en-US" sz="30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그루밍</a:t>
              </a:r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성폭력의   </a:t>
              </a:r>
              <a:r>
                <a:rPr lang="en-US" altLang="ko-KR" sz="3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en-US" altLang="ko-KR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</a:t>
              </a:r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단계</a:t>
              </a:r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7E07CDD-B443-4278-A025-679A7558A03B}"/>
              </a:ext>
            </a:extLst>
          </p:cNvPr>
          <p:cNvSpPr/>
          <p:nvPr/>
        </p:nvSpPr>
        <p:spPr>
          <a:xfrm>
            <a:off x="4218915" y="6122368"/>
            <a:ext cx="4538541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아동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/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청소년 대상 성범죄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그루밍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판례분석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한숙희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정희진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조아미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979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5485450" y="2487184"/>
            <a:ext cx="3395481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보고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 속 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행동이 온라인 </a:t>
            </a:r>
            <a:r>
              <a:rPr lang="ko-KR" altLang="en-US" sz="20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성폭력의 </a:t>
            </a:r>
            <a:b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단계 중 어디에 해당하는지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적어봅시다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5549774" y="6140474"/>
            <a:ext cx="3207681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그루밍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이야기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탁틴내일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2020.5.18.)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86CAA0-E111-4A19-8904-39F209D9A8EC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F9454C0-A7FF-45BE-97C0-814A626C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1CC2C-1734-4033-82A9-54229FD24BD0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0B6288-BF5B-4D43-A20B-655D6E2EEBB8}"/>
              </a:ext>
            </a:extLst>
          </p:cNvPr>
          <p:cNvGrpSpPr/>
          <p:nvPr/>
        </p:nvGrpSpPr>
        <p:grpSpPr>
          <a:xfrm>
            <a:off x="645664" y="2620160"/>
            <a:ext cx="4017272" cy="2865126"/>
            <a:chOff x="645664" y="2620160"/>
            <a:chExt cx="4017272" cy="2865126"/>
          </a:xfrm>
        </p:grpSpPr>
        <p:pic>
          <p:nvPicPr>
            <p:cNvPr id="5" name="그림 4" descr="텍스트이(가) 표시된 사진&#10;&#10;자동 생성된 설명">
              <a:hlinkClick r:id="rId4"/>
              <a:extLst>
                <a:ext uri="{FF2B5EF4-FFF2-40B4-BE49-F238E27FC236}">
                  <a16:creationId xmlns:a16="http://schemas.microsoft.com/office/drawing/2014/main" id="{B3528012-0152-4BE5-9383-11941A9A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4" y="2620160"/>
              <a:ext cx="4017272" cy="2865126"/>
            </a:xfrm>
            <a:prstGeom prst="rect">
              <a:avLst/>
            </a:prstGeom>
          </p:spPr>
        </p:pic>
        <p:sp>
          <p:nvSpPr>
            <p:cNvPr id="10" name="직사각형 9">
              <a:hlinkClick r:id="rId4"/>
              <a:extLst>
                <a:ext uri="{FF2B5EF4-FFF2-40B4-BE49-F238E27FC236}">
                  <a16:creationId xmlns:a16="http://schemas.microsoft.com/office/drawing/2014/main" id="{BCC88195-A4E7-442D-835F-A25F539843E2}"/>
                </a:ext>
              </a:extLst>
            </p:cNvPr>
            <p:cNvSpPr/>
            <p:nvPr/>
          </p:nvSpPr>
          <p:spPr>
            <a:xfrm>
              <a:off x="1357192" y="3177773"/>
              <a:ext cx="282641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5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어떻게 해야 할까요</a:t>
              </a:r>
              <a:r>
                <a:rPr lang="en-US" altLang="ko-KR" sz="25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500" dirty="0"/>
            </a:p>
          </p:txBody>
        </p:sp>
      </p:grpSp>
      <p:pic>
        <p:nvPicPr>
          <p:cNvPr id="15" name="그림 14" descr="클립아트이(가) 표시된 사진&#10;&#10;자동 생성된 설명">
            <a:extLst>
              <a:ext uri="{FF2B5EF4-FFF2-40B4-BE49-F238E27FC236}">
                <a16:creationId xmlns:a16="http://schemas.microsoft.com/office/drawing/2014/main" id="{F5B773AB-00D0-4720-B4FB-9A1C6CDFD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33" y="2620160"/>
            <a:ext cx="326137" cy="274321"/>
          </a:xfrm>
          <a:prstGeom prst="rect">
            <a:avLst/>
          </a:prstGeom>
        </p:spPr>
      </p:pic>
      <p:pic>
        <p:nvPicPr>
          <p:cNvPr id="19" name="그림 18" descr="클립아트이(가) 표시된 사진&#10;&#10;자동 생성된 설명">
            <a:extLst>
              <a:ext uri="{FF2B5EF4-FFF2-40B4-BE49-F238E27FC236}">
                <a16:creationId xmlns:a16="http://schemas.microsoft.com/office/drawing/2014/main" id="{95BD1A78-4559-48B9-AC37-FEE87CB17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33" y="4487062"/>
            <a:ext cx="326137" cy="2743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0EDB61-281E-4A8E-B78E-974C1CD23B7F}"/>
              </a:ext>
            </a:extLst>
          </p:cNvPr>
          <p:cNvSpPr txBox="1"/>
          <p:nvPr/>
        </p:nvSpPr>
        <p:spPr>
          <a:xfrm>
            <a:off x="5485450" y="4387611"/>
            <a:ext cx="2574744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 속 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아리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어떻게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해야 할까요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819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123369" y="2487772"/>
            <a:ext cx="4560865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공범이 되지 마세요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02347B-2C57-4DEB-AF40-866FE2FB9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5433516" y="2523149"/>
            <a:ext cx="2879314" cy="122725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범죄에 비해 성폭력은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피해자의 행실을 문제 삼는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경우가 많습니다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4572000" y="6140474"/>
            <a:ext cx="4185455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제임스가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죽었대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2017.7.19.)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86CAA0-E111-4A19-8904-39F209D9A8EC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F9454C0-A7FF-45BE-97C0-814A626C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1CC2C-1734-4033-82A9-54229FD24BD0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15" name="그림 14" descr="클립아트이(가) 표시된 사진&#10;&#10;자동 생성된 설명">
            <a:extLst>
              <a:ext uri="{FF2B5EF4-FFF2-40B4-BE49-F238E27FC236}">
                <a16:creationId xmlns:a16="http://schemas.microsoft.com/office/drawing/2014/main" id="{F5B773AB-00D0-4720-B4FB-9A1C6CDFD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99" y="2620160"/>
            <a:ext cx="326137" cy="274321"/>
          </a:xfrm>
          <a:prstGeom prst="rect">
            <a:avLst/>
          </a:prstGeom>
        </p:spPr>
      </p:pic>
      <p:pic>
        <p:nvPicPr>
          <p:cNvPr id="19" name="그림 18" descr="클립아트이(가) 표시된 사진&#10;&#10;자동 생성된 설명">
            <a:extLst>
              <a:ext uri="{FF2B5EF4-FFF2-40B4-BE49-F238E27FC236}">
                <a16:creationId xmlns:a16="http://schemas.microsoft.com/office/drawing/2014/main" id="{95BD1A78-4559-48B9-AC37-FEE87CB17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99" y="4168065"/>
            <a:ext cx="326137" cy="2743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0EDB61-281E-4A8E-B78E-974C1CD23B7F}"/>
              </a:ext>
            </a:extLst>
          </p:cNvPr>
          <p:cNvSpPr txBox="1"/>
          <p:nvPr/>
        </p:nvSpPr>
        <p:spPr>
          <a:xfrm>
            <a:off x="5433516" y="4052723"/>
            <a:ext cx="3243196" cy="122725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보고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피해를 피해자의 </a:t>
            </a:r>
            <a:b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특징과 연결 짓는 것의 문제를 </a:t>
            </a:r>
            <a:b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생각해봅시다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E5796-29C5-4BC2-97C8-F533B29D42FA}"/>
              </a:ext>
            </a:extLst>
          </p:cNvPr>
          <p:cNvSpPr txBox="1"/>
          <p:nvPr/>
        </p:nvSpPr>
        <p:spPr>
          <a:xfrm>
            <a:off x="1833442" y="351292"/>
            <a:ext cx="328647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공범이 되지 마세요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E36546A-9823-49E9-9E0C-AE62D7FCAD6A}"/>
              </a:ext>
            </a:extLst>
          </p:cNvPr>
          <p:cNvGrpSpPr/>
          <p:nvPr/>
        </p:nvGrpSpPr>
        <p:grpSpPr>
          <a:xfrm>
            <a:off x="707805" y="2596708"/>
            <a:ext cx="4017272" cy="2865126"/>
            <a:chOff x="2636193" y="2613070"/>
            <a:chExt cx="4017272" cy="2865126"/>
          </a:xfrm>
        </p:grpSpPr>
        <p:pic>
          <p:nvPicPr>
            <p:cNvPr id="6" name="그림 5">
              <a:hlinkClick r:id="rId5"/>
              <a:extLst>
                <a:ext uri="{FF2B5EF4-FFF2-40B4-BE49-F238E27FC236}">
                  <a16:creationId xmlns:a16="http://schemas.microsoft.com/office/drawing/2014/main" id="{5170209F-85AC-474C-9569-7F961E020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193" y="2613070"/>
              <a:ext cx="4017272" cy="2865126"/>
            </a:xfrm>
            <a:prstGeom prst="rect">
              <a:avLst/>
            </a:prstGeom>
          </p:spPr>
        </p:pic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C22B34F-B236-41AA-B4BF-DB766303577B}"/>
                </a:ext>
              </a:extLst>
            </p:cNvPr>
            <p:cNvGrpSpPr/>
            <p:nvPr/>
          </p:nvGrpSpPr>
          <p:grpSpPr>
            <a:xfrm>
              <a:off x="3534883" y="3157912"/>
              <a:ext cx="2509020" cy="1325169"/>
              <a:chOff x="3534883" y="3157912"/>
              <a:chExt cx="2509020" cy="1325169"/>
            </a:xfrm>
          </p:grpSpPr>
          <p:sp>
            <p:nvSpPr>
              <p:cNvPr id="22" name="직사각형 21">
                <a:hlinkClick r:id="rId5"/>
                <a:extLst>
                  <a:ext uri="{FF2B5EF4-FFF2-40B4-BE49-F238E27FC236}">
                    <a16:creationId xmlns:a16="http://schemas.microsoft.com/office/drawing/2014/main" id="{FA9C820F-F62C-4B43-9DC6-799BFDD2F6CA}"/>
                  </a:ext>
                </a:extLst>
              </p:cNvPr>
              <p:cNvSpPr/>
              <p:nvPr/>
            </p:nvSpPr>
            <p:spPr>
              <a:xfrm>
                <a:off x="3534883" y="3157912"/>
                <a:ext cx="25090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제임스가 </a:t>
                </a:r>
                <a:r>
                  <a:rPr lang="ko-KR" altLang="en-US" sz="2800" b="1" dirty="0" err="1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죽었대</a:t>
                </a:r>
                <a:endParaRPr lang="ko-KR" altLang="en-US" sz="28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" name="그림 10">
                <a:hlinkClick r:id="rId5"/>
                <a:extLst>
                  <a:ext uri="{FF2B5EF4-FFF2-40B4-BE49-F238E27FC236}">
                    <a16:creationId xmlns:a16="http://schemas.microsoft.com/office/drawing/2014/main" id="{35E3DD56-D351-41C6-A7B1-0BDB42AFB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6892" y="3978081"/>
                <a:ext cx="505002" cy="505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55119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8E560DC-EBF5-41ED-9E35-06D949789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95" y="3660967"/>
            <a:ext cx="2179324" cy="1712979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207B59C-C35D-4B38-8D2B-22F67BBC160E}"/>
              </a:ext>
            </a:extLst>
          </p:cNvPr>
          <p:cNvGrpSpPr/>
          <p:nvPr/>
        </p:nvGrpSpPr>
        <p:grpSpPr>
          <a:xfrm>
            <a:off x="955032" y="2119313"/>
            <a:ext cx="5916180" cy="816866"/>
            <a:chOff x="1242849" y="1959770"/>
            <a:chExt cx="5916180" cy="81686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429CA30F-1476-4F4F-B023-2C338E3F9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849" y="1959770"/>
              <a:ext cx="5916180" cy="8168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A0E281-46F0-4E68-9F0D-75C017CBA7FD}"/>
                </a:ext>
              </a:extLst>
            </p:cNvPr>
            <p:cNvSpPr txBox="1"/>
            <p:nvPr/>
          </p:nvSpPr>
          <p:spPr>
            <a:xfrm rot="21480000">
              <a:off x="1391987" y="2109424"/>
              <a:ext cx="5556329" cy="4501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지난 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‘</a:t>
              </a:r>
              <a:r>
                <a:rPr lang="ko-KR" altLang="en-US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박사방’에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입장해 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난 절대 잡히지 않는다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자신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5251010" y="6140474"/>
            <a:ext cx="3506445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영남일보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&gt;(2020.5.11.),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서울신문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&gt;(2020.5.12.)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C88195-A4E7-442D-835F-A25F539843E2}"/>
              </a:ext>
            </a:extLst>
          </p:cNvPr>
          <p:cNvSpPr/>
          <p:nvPr/>
        </p:nvSpPr>
        <p:spPr>
          <a:xfrm>
            <a:off x="1808978" y="3975893"/>
            <a:ext cx="1388522" cy="84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절대로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잡히지 않아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0EDB61-281E-4A8E-B78E-974C1CD23B7F}"/>
              </a:ext>
            </a:extLst>
          </p:cNvPr>
          <p:cNvSpPr txBox="1"/>
          <p:nvPr/>
        </p:nvSpPr>
        <p:spPr>
          <a:xfrm>
            <a:off x="3988302" y="3443012"/>
            <a:ext cx="2821606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지문을 이용한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아동청소년 </a:t>
            </a:r>
            <a:r>
              <a:rPr lang="ko-KR" altLang="en-US" sz="20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수사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E5796-29C5-4BC2-97C8-F533B29D42FA}"/>
              </a:ext>
            </a:extLst>
          </p:cNvPr>
          <p:cNvSpPr txBox="1"/>
          <p:nvPr/>
        </p:nvSpPr>
        <p:spPr>
          <a:xfrm>
            <a:off x="1833442" y="351292"/>
            <a:ext cx="328647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공범이 되지 마세요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4DE6317-9620-49FA-AFB3-9181CCF4D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8" y="1086105"/>
            <a:ext cx="4105664" cy="704089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6D6DEB7D-3724-47C0-80B9-FBF286ACC32A}"/>
              </a:ext>
            </a:extLst>
          </p:cNvPr>
          <p:cNvGrpSpPr/>
          <p:nvPr/>
        </p:nvGrpSpPr>
        <p:grpSpPr>
          <a:xfrm>
            <a:off x="3415525" y="2703959"/>
            <a:ext cx="4860626" cy="627889"/>
            <a:chOff x="3703342" y="2487367"/>
            <a:chExt cx="4860626" cy="627889"/>
          </a:xfrm>
        </p:grpSpPr>
        <p:pic>
          <p:nvPicPr>
            <p:cNvPr id="8" name="그림 7" descr="광장이(가) 표시된 사진&#10;&#10;자동 생성된 설명">
              <a:extLst>
                <a:ext uri="{FF2B5EF4-FFF2-40B4-BE49-F238E27FC236}">
                  <a16:creationId xmlns:a16="http://schemas.microsoft.com/office/drawing/2014/main" id="{C58258D9-9710-438C-BA5D-B6F8E7817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485" y="2487367"/>
              <a:ext cx="4812802" cy="6278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B20B19-ED98-4B02-87F9-CBF3757FCA8E}"/>
                </a:ext>
              </a:extLst>
            </p:cNvPr>
            <p:cNvSpPr txBox="1"/>
            <p:nvPr/>
          </p:nvSpPr>
          <p:spPr>
            <a:xfrm>
              <a:off x="3703342" y="2550004"/>
              <a:ext cx="4860626" cy="4501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“나는 절대 안 </a:t>
              </a:r>
              <a:r>
                <a:rPr lang="ko-KR" altLang="en-US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잡힌다”던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‘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n</a:t>
              </a:r>
              <a:r>
                <a:rPr lang="ko-KR" altLang="en-US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번방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’ 창시자 ‘</a:t>
              </a:r>
              <a:r>
                <a:rPr lang="ko-KR" altLang="en-US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갓갓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’ 구속</a:t>
              </a:r>
            </a:p>
          </p:txBody>
        </p:sp>
      </p:grpSp>
      <p:pic>
        <p:nvPicPr>
          <p:cNvPr id="26" name="그림 25" descr="텍스트, 촛대이(가) 표시된 사진&#10;&#10;자동 생성된 설명">
            <a:extLst>
              <a:ext uri="{FF2B5EF4-FFF2-40B4-BE49-F238E27FC236}">
                <a16:creationId xmlns:a16="http://schemas.microsoft.com/office/drawing/2014/main" id="{C62EBDAF-D1D2-493B-B171-3902D52DF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53" y="4391725"/>
            <a:ext cx="923546" cy="99974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D6D0B3-F8DA-4954-B7C3-A99599A3A43C}"/>
              </a:ext>
            </a:extLst>
          </p:cNvPr>
          <p:cNvSpPr txBox="1"/>
          <p:nvPr/>
        </p:nvSpPr>
        <p:spPr>
          <a:xfrm>
            <a:off x="4103718" y="5493925"/>
            <a:ext cx="2590774" cy="4578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“반드시 흔적이 남는다”</a:t>
            </a:r>
          </a:p>
        </p:txBody>
      </p:sp>
    </p:spTree>
    <p:extLst>
      <p:ext uri="{BB962C8B-B14F-4D97-AF65-F5344CB8AC3E}">
        <p14:creationId xmlns:p14="http://schemas.microsoft.com/office/powerpoint/2010/main" val="2646159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5864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당신은 디지털 성폭력의 가해자가 되겠습니까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세바시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강연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2016)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6724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당신은 가해자입니까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피해자입니까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en-US" altLang="ko-KR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EBSDocumentary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2210566"/>
            <a:ext cx="5992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디지털성폭력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N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년차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피해자가 신분세탁을 선택한 이유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씨리얼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8665D98-E9F6-4DA2-ACED-57D24EBDC7BC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041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9B7C506-C8A4-45CB-A14E-ACB35150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3807938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2175741"/>
            <a:ext cx="6566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)05-01]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법의 의미와 특성을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사례 분석을 통해 법의 목적을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608365"/>
            <a:ext cx="6868929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기가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02-08]</a:t>
            </a:r>
            <a:r>
              <a:rPr lang="ko-KR" altLang="en-US" sz="1400" b="1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성적 의사 결정의 중요성을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성폭력의 원인과 영향을 개인 및 </a:t>
            </a:r>
            <a:endParaRPr lang="en-US" altLang="ko-KR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 marL="561600" indent="57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사회적 차원에서 분석하여 예방 및 대처 방안을 탐색한다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2175822"/>
            <a:ext cx="926594" cy="119177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CDF11A3-0267-4D91-999F-12E01002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309998"/>
            <a:ext cx="926594" cy="1191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E24ED-24F1-417B-A125-D6423FB955C0}"/>
              </a:ext>
            </a:extLst>
          </p:cNvPr>
          <p:cNvSpPr txBox="1"/>
          <p:nvPr/>
        </p:nvSpPr>
        <p:spPr>
          <a:xfrm>
            <a:off x="2082124" y="2540450"/>
            <a:ext cx="6566221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)05-02]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규율하는 생활 영역 중심으로 법을 공법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사법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사회법으로 구분하고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사례분석을 통해 각 영역의 특징을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174619" y="2935303"/>
            <a:ext cx="4432624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이런 경험 있나요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305FFF-9F97-4251-AACA-91465AC6A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이런 경험 있나요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DBD95F2-D505-48C6-A129-5CC658669191}"/>
              </a:ext>
            </a:extLst>
          </p:cNvPr>
          <p:cNvSpPr/>
          <p:nvPr/>
        </p:nvSpPr>
        <p:spPr>
          <a:xfrm>
            <a:off x="2740737" y="264761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2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이런 경험들의</a:t>
            </a:r>
            <a:endParaRPr lang="ko-KR" altLang="en-US" sz="250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공통점은 무엇일까요</a:t>
            </a:r>
            <a:r>
              <a:rPr lang="en-US" altLang="ko-KR" sz="2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dirty="0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5B8AE38B-BBCE-4937-A23D-5ABB63FAC14D}"/>
              </a:ext>
            </a:extLst>
          </p:cNvPr>
          <p:cNvGrpSpPr/>
          <p:nvPr/>
        </p:nvGrpSpPr>
        <p:grpSpPr>
          <a:xfrm>
            <a:off x="820677" y="1345682"/>
            <a:ext cx="6507306" cy="1905770"/>
            <a:chOff x="885850" y="1071766"/>
            <a:chExt cx="6507306" cy="190577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DE7E568-DDC1-4BF4-B039-995725DD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50" y="1331613"/>
              <a:ext cx="2648717" cy="164592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A82AFBD-ADCE-4273-B738-C9B8BDE3E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667" y="1071766"/>
              <a:ext cx="4602489" cy="768098"/>
            </a:xfrm>
            <a:prstGeom prst="rect">
              <a:avLst/>
            </a:prstGeom>
          </p:spPr>
        </p:pic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6799FEC9-ADC4-4FFD-8397-638D55DD7207}"/>
                </a:ext>
              </a:extLst>
            </p:cNvPr>
            <p:cNvSpPr/>
            <p:nvPr/>
          </p:nvSpPr>
          <p:spPr>
            <a:xfrm>
              <a:off x="3025479" y="1211077"/>
              <a:ext cx="4132863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미디어를 이용하다 성적인 말을 들은 경험이 있나요</a:t>
              </a:r>
              <a:r>
                <a:rPr lang="en-US" altLang="ko-KR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300" dirty="0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5E64795-AC4E-404E-897C-BFE56E11798D}"/>
              </a:ext>
            </a:extLst>
          </p:cNvPr>
          <p:cNvGrpSpPr/>
          <p:nvPr/>
        </p:nvGrpSpPr>
        <p:grpSpPr>
          <a:xfrm>
            <a:off x="5084146" y="2824389"/>
            <a:ext cx="3784678" cy="2835042"/>
            <a:chOff x="4916350" y="2923566"/>
            <a:chExt cx="3784678" cy="2835042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5D8FBCE-F6D4-4DA1-AB5E-E848CAAB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24" y="2923566"/>
              <a:ext cx="1828804" cy="1642875"/>
            </a:xfrm>
            <a:prstGeom prst="rect">
              <a:avLst/>
            </a:prstGeom>
          </p:spPr>
        </p:pic>
        <p:pic>
          <p:nvPicPr>
            <p:cNvPr id="15" name="그림 14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CA326D05-4963-4225-82A3-D49574911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350" y="3804836"/>
              <a:ext cx="2414021" cy="1953772"/>
            </a:xfrm>
            <a:prstGeom prst="rect">
              <a:avLst/>
            </a:prstGeom>
          </p:spPr>
        </p:pic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E739B04-EEEF-493B-B49C-FC5686F48667}"/>
                </a:ext>
              </a:extLst>
            </p:cNvPr>
            <p:cNvSpPr/>
            <p:nvPr/>
          </p:nvSpPr>
          <p:spPr>
            <a:xfrm>
              <a:off x="7003517" y="3069357"/>
              <a:ext cx="1563248" cy="11041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원하지 않게</a:t>
              </a:r>
            </a:p>
            <a:p>
              <a:pPr algn="ctr">
                <a:lnSpc>
                  <a:spcPts val="2000"/>
                </a:lnSpc>
              </a:pPr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찍힌 사진을</a:t>
              </a:r>
            </a:p>
            <a:p>
              <a:pPr algn="ctr">
                <a:lnSpc>
                  <a:spcPts val="2000"/>
                </a:lnSpc>
              </a:pPr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친구가 다른 곳에</a:t>
              </a:r>
            </a:p>
            <a:p>
              <a:pPr algn="ctr">
                <a:lnSpc>
                  <a:spcPts val="2000"/>
                </a:lnSpc>
              </a:pPr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공유한 적이 있나요</a:t>
              </a:r>
              <a:r>
                <a:rPr lang="en-US" altLang="ko-KR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300" dirty="0"/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72C7AF6-6A63-4F83-9481-F45EF9008E7A}"/>
              </a:ext>
            </a:extLst>
          </p:cNvPr>
          <p:cNvGrpSpPr/>
          <p:nvPr/>
        </p:nvGrpSpPr>
        <p:grpSpPr>
          <a:xfrm>
            <a:off x="820677" y="3614858"/>
            <a:ext cx="3370337" cy="2375497"/>
            <a:chOff x="973258" y="3634955"/>
            <a:chExt cx="3370337" cy="2375497"/>
          </a:xfrm>
        </p:grpSpPr>
        <p:pic>
          <p:nvPicPr>
            <p:cNvPr id="17" name="그림 16" descr="텍스트, 벡터그래픽, 클립아트이(가) 표시된 사진&#10;&#10;자동 생성된 설명">
              <a:extLst>
                <a:ext uri="{FF2B5EF4-FFF2-40B4-BE49-F238E27FC236}">
                  <a16:creationId xmlns:a16="http://schemas.microsoft.com/office/drawing/2014/main" id="{294141EB-C03E-4E91-B8F5-03309629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567" y="4431585"/>
              <a:ext cx="2097028" cy="1578867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5A4E8ADC-BA03-4BA2-B369-42BFD8E2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258" y="3634955"/>
              <a:ext cx="2304293" cy="1078994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060743FC-DC3B-415B-9285-D1FE771DAB77}"/>
                </a:ext>
              </a:extLst>
            </p:cNvPr>
            <p:cNvSpPr/>
            <p:nvPr/>
          </p:nvSpPr>
          <p:spPr>
            <a:xfrm>
              <a:off x="1225747" y="3761086"/>
              <a:ext cx="1786066" cy="591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원하지 않는 사진이 찍힌</a:t>
              </a:r>
            </a:p>
            <a:p>
              <a:pPr algn="ctr">
                <a:lnSpc>
                  <a:spcPts val="2000"/>
                </a:lnSpc>
              </a:pPr>
              <a:r>
                <a:rPr lang="ko-KR" altLang="en-US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경험이 있나요</a:t>
              </a:r>
              <a:r>
                <a:rPr lang="en-US" altLang="ko-KR" sz="1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819026" y="2550582"/>
            <a:ext cx="3143809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성폭력이란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AF08D76-3F30-45F7-890E-E586B8A8B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3972375" y="1450418"/>
            <a:ext cx="1356462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1498671" y="4544574"/>
            <a:ext cx="2805576" cy="8348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b="1" dirty="0"/>
              <a:t>상대방의 의사에 반하여 </a:t>
            </a:r>
            <a:endParaRPr lang="ko-KR" altLang="en-US" dirty="0"/>
          </a:p>
          <a:p>
            <a:pPr algn="ctr">
              <a:lnSpc>
                <a:spcPts val="3000"/>
              </a:lnSpc>
            </a:pPr>
            <a:r>
              <a:rPr lang="ko-KR" altLang="en-US" b="1" dirty="0"/>
              <a:t>이루어지는 성적인 말과 행동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83175E0-AB28-4C57-92EF-F946AE559507}"/>
              </a:ext>
            </a:extLst>
          </p:cNvPr>
          <p:cNvGrpSpPr/>
          <p:nvPr/>
        </p:nvGrpSpPr>
        <p:grpSpPr>
          <a:xfrm>
            <a:off x="1787482" y="2479546"/>
            <a:ext cx="5726248" cy="1898908"/>
            <a:chOff x="2098404" y="2942587"/>
            <a:chExt cx="5726248" cy="189890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5BFEDF1-F72B-44BF-8098-6015CEA3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818" y="2942587"/>
              <a:ext cx="2185420" cy="1898908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51BAA9BE-8A66-456E-8D94-EB9D353572A2}"/>
                </a:ext>
              </a:extLst>
            </p:cNvPr>
            <p:cNvSpPr/>
            <p:nvPr/>
          </p:nvSpPr>
          <p:spPr>
            <a:xfrm>
              <a:off x="2098404" y="3107211"/>
              <a:ext cx="5726248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4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   </a:t>
              </a:r>
              <a:r>
                <a:rPr lang="ko-KR" altLang="en-US" sz="4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r>
                <a:rPr lang="ko-KR" altLang="en-US" sz="4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이란</a:t>
              </a:r>
              <a:r>
                <a:rPr lang="en-US" altLang="ko-KR" sz="4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500" dirty="0"/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3E01801-2503-400B-B80B-9D0DC5A2E4E1}"/>
              </a:ext>
            </a:extLst>
          </p:cNvPr>
          <p:cNvSpPr/>
          <p:nvPr/>
        </p:nvSpPr>
        <p:spPr>
          <a:xfrm>
            <a:off x="4056494" y="1882140"/>
            <a:ext cx="1165860" cy="77421"/>
          </a:xfrm>
          <a:prstGeom prst="rect">
            <a:avLst/>
          </a:prstGeom>
          <a:solidFill>
            <a:srgbClr val="FFF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B21F67-D420-4D7F-B8FE-A9CB13061797}"/>
              </a:ext>
            </a:extLst>
          </p:cNvPr>
          <p:cNvSpPr txBox="1"/>
          <p:nvPr/>
        </p:nvSpPr>
        <p:spPr>
          <a:xfrm>
            <a:off x="5044937" y="4554110"/>
            <a:ext cx="2600392" cy="8348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b="1" dirty="0"/>
              <a:t>상대의 성적 자기 결정권을</a:t>
            </a:r>
          </a:p>
          <a:p>
            <a:pPr algn="ctr">
              <a:lnSpc>
                <a:spcPts val="3000"/>
              </a:lnSpc>
            </a:pPr>
            <a:r>
              <a:rPr lang="ko-KR" altLang="en-US" b="1" dirty="0"/>
              <a:t>침해하는 모든 행위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074E8A66-82BF-448E-9874-0FB6A96A99F8}"/>
              </a:ext>
            </a:extLst>
          </p:cNvPr>
          <p:cNvCxnSpPr/>
          <p:nvPr/>
        </p:nvCxnSpPr>
        <p:spPr>
          <a:xfrm>
            <a:off x="4639424" y="4641599"/>
            <a:ext cx="0" cy="747355"/>
          </a:xfrm>
          <a:prstGeom prst="line">
            <a:avLst/>
          </a:prstGeom>
          <a:ln>
            <a:solidFill>
              <a:srgbClr val="00A8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타원 17">
            <a:extLst>
              <a:ext uri="{FF2B5EF4-FFF2-40B4-BE49-F238E27FC236}">
                <a16:creationId xmlns:a16="http://schemas.microsoft.com/office/drawing/2014/main" id="{A83C4BCE-583F-45F4-9586-73FA1CB883E0}"/>
              </a:ext>
            </a:extLst>
          </p:cNvPr>
          <p:cNvSpPr/>
          <p:nvPr/>
        </p:nvSpPr>
        <p:spPr>
          <a:xfrm>
            <a:off x="5892943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58A663AD-7175-45AF-BF8B-B3ABA363974C}"/>
              </a:ext>
            </a:extLst>
          </p:cNvPr>
          <p:cNvSpPr/>
          <p:nvPr/>
        </p:nvSpPr>
        <p:spPr>
          <a:xfrm>
            <a:off x="6080268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807968DC-371E-4715-B930-CD8FF97E41D3}"/>
              </a:ext>
            </a:extLst>
          </p:cNvPr>
          <p:cNvSpPr/>
          <p:nvPr/>
        </p:nvSpPr>
        <p:spPr>
          <a:xfrm>
            <a:off x="6348126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2BB0FFF9-8D99-4A86-9400-6DE992DF3901}"/>
              </a:ext>
            </a:extLst>
          </p:cNvPr>
          <p:cNvSpPr/>
          <p:nvPr/>
        </p:nvSpPr>
        <p:spPr>
          <a:xfrm>
            <a:off x="6541544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0471CC56-B2F6-440C-8060-9C53217423D2}"/>
              </a:ext>
            </a:extLst>
          </p:cNvPr>
          <p:cNvSpPr/>
          <p:nvPr/>
        </p:nvSpPr>
        <p:spPr>
          <a:xfrm>
            <a:off x="6820958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0C6505DB-98D4-4986-8065-FD430AE61707}"/>
              </a:ext>
            </a:extLst>
          </p:cNvPr>
          <p:cNvSpPr/>
          <p:nvPr/>
        </p:nvSpPr>
        <p:spPr>
          <a:xfrm>
            <a:off x="7007167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16634060-3920-4E63-9BF3-2DDB724D8C0A}"/>
              </a:ext>
            </a:extLst>
          </p:cNvPr>
          <p:cNvSpPr/>
          <p:nvPr/>
        </p:nvSpPr>
        <p:spPr>
          <a:xfrm>
            <a:off x="7200842" y="4627630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43E269B0-1CAC-4DC8-8DC2-1364DB23B605}"/>
              </a:ext>
            </a:extLst>
          </p:cNvPr>
          <p:cNvSpPr/>
          <p:nvPr/>
        </p:nvSpPr>
        <p:spPr>
          <a:xfrm>
            <a:off x="2756958" y="4581911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D9EA2D9D-542B-438C-99F5-3A88E8D90387}"/>
              </a:ext>
            </a:extLst>
          </p:cNvPr>
          <p:cNvSpPr/>
          <p:nvPr/>
        </p:nvSpPr>
        <p:spPr>
          <a:xfrm>
            <a:off x="2953250" y="4581911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70364B4F-D15D-4D8D-B904-4DDAD4E708B3}"/>
              </a:ext>
            </a:extLst>
          </p:cNvPr>
          <p:cNvSpPr/>
          <p:nvPr/>
        </p:nvSpPr>
        <p:spPr>
          <a:xfrm>
            <a:off x="3149542" y="4581911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39CBF234-A438-4644-8ED7-C74B2D85CF2D}"/>
              </a:ext>
            </a:extLst>
          </p:cNvPr>
          <p:cNvSpPr/>
          <p:nvPr/>
        </p:nvSpPr>
        <p:spPr>
          <a:xfrm>
            <a:off x="3408114" y="4581911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5FCCF9A-780B-4E6B-BECA-6E65EC1E7B9A}"/>
              </a:ext>
            </a:extLst>
          </p:cNvPr>
          <p:cNvSpPr/>
          <p:nvPr/>
        </p:nvSpPr>
        <p:spPr>
          <a:xfrm>
            <a:off x="3605994" y="4581911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31633AB6-DC60-47D9-B907-0E5B0D46FC84}"/>
              </a:ext>
            </a:extLst>
          </p:cNvPr>
          <p:cNvSpPr/>
          <p:nvPr/>
        </p:nvSpPr>
        <p:spPr>
          <a:xfrm>
            <a:off x="3803873" y="4581911"/>
            <a:ext cx="45719" cy="45719"/>
          </a:xfrm>
          <a:prstGeom prst="ellipse">
            <a:avLst/>
          </a:prstGeom>
          <a:solidFill>
            <a:srgbClr val="00A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886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3972376" y="1450418"/>
            <a:ext cx="1356462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1691361" y="4723469"/>
            <a:ext cx="1040670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/>
              <a:t>익명성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7EC3E2C-7CE2-4A27-A020-59656CEACA5C}"/>
              </a:ext>
            </a:extLst>
          </p:cNvPr>
          <p:cNvGrpSpPr/>
          <p:nvPr/>
        </p:nvGrpSpPr>
        <p:grpSpPr>
          <a:xfrm>
            <a:off x="1897041" y="2479546"/>
            <a:ext cx="5484765" cy="1898908"/>
            <a:chOff x="1509592" y="2479546"/>
            <a:chExt cx="5484765" cy="189890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45E965BC-5F59-4C4B-8E63-D8B83C7F5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592" y="2479546"/>
              <a:ext cx="2185420" cy="1898908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51BAA9BE-8A66-456E-8D94-EB9D353572A2}"/>
                </a:ext>
              </a:extLst>
            </p:cNvPr>
            <p:cNvSpPr/>
            <p:nvPr/>
          </p:nvSpPr>
          <p:spPr>
            <a:xfrm>
              <a:off x="1787482" y="2644170"/>
              <a:ext cx="5206875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4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  <a:r>
                <a:rPr lang="ko-KR" altLang="en-US" sz="4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</a:t>
              </a:r>
              <a:r>
                <a:rPr lang="ko-KR" altLang="en-US" sz="4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r>
                <a:rPr lang="ko-KR" altLang="en-US" sz="4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이란</a:t>
              </a:r>
              <a:r>
                <a:rPr lang="en-US" altLang="ko-KR" sz="45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500" dirty="0"/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3E01801-2503-400B-B80B-9D0DC5A2E4E1}"/>
              </a:ext>
            </a:extLst>
          </p:cNvPr>
          <p:cNvSpPr/>
          <p:nvPr/>
        </p:nvSpPr>
        <p:spPr>
          <a:xfrm>
            <a:off x="4056494" y="1882140"/>
            <a:ext cx="1165860" cy="77421"/>
          </a:xfrm>
          <a:prstGeom prst="rect">
            <a:avLst/>
          </a:prstGeom>
          <a:solidFill>
            <a:srgbClr val="FFF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074E8A66-82BF-448E-9874-0FB6A96A99F8}"/>
              </a:ext>
            </a:extLst>
          </p:cNvPr>
          <p:cNvCxnSpPr>
            <a:cxnSpLocks/>
          </p:cNvCxnSpPr>
          <p:nvPr/>
        </p:nvCxnSpPr>
        <p:spPr>
          <a:xfrm>
            <a:off x="2861994" y="4723469"/>
            <a:ext cx="0" cy="477054"/>
          </a:xfrm>
          <a:prstGeom prst="line">
            <a:avLst/>
          </a:prstGeom>
          <a:ln>
            <a:solidFill>
              <a:srgbClr val="00A8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03ABDB-43EA-441F-B61D-13157FA6C367}"/>
              </a:ext>
            </a:extLst>
          </p:cNvPr>
          <p:cNvSpPr txBox="1"/>
          <p:nvPr/>
        </p:nvSpPr>
        <p:spPr>
          <a:xfrm>
            <a:off x="3017711" y="4723469"/>
            <a:ext cx="1326004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 err="1"/>
              <a:t>비대면성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5AEFEE-6216-4907-B32B-A7E603AA609B}"/>
              </a:ext>
            </a:extLst>
          </p:cNvPr>
          <p:cNvSpPr txBox="1"/>
          <p:nvPr/>
        </p:nvSpPr>
        <p:spPr>
          <a:xfrm>
            <a:off x="4629395" y="4723469"/>
            <a:ext cx="1040671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 err="1"/>
              <a:t>전파성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88C21-A12B-4DBF-9DD7-B09A70772E99}"/>
              </a:ext>
            </a:extLst>
          </p:cNvPr>
          <p:cNvSpPr txBox="1"/>
          <p:nvPr/>
        </p:nvSpPr>
        <p:spPr>
          <a:xfrm>
            <a:off x="5955745" y="4723469"/>
            <a:ext cx="1968809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/>
              <a:t>정보의 지속성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8633DB4F-364D-46D6-AE93-32277BE04831}"/>
              </a:ext>
            </a:extLst>
          </p:cNvPr>
          <p:cNvCxnSpPr>
            <a:cxnSpLocks/>
          </p:cNvCxnSpPr>
          <p:nvPr/>
        </p:nvCxnSpPr>
        <p:spPr>
          <a:xfrm>
            <a:off x="4464762" y="4723469"/>
            <a:ext cx="0" cy="477054"/>
          </a:xfrm>
          <a:prstGeom prst="line">
            <a:avLst/>
          </a:prstGeom>
          <a:ln>
            <a:solidFill>
              <a:srgbClr val="00A8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F345AA59-25B5-4C3C-9A5B-C95DE7F6146E}"/>
              </a:ext>
            </a:extLst>
          </p:cNvPr>
          <p:cNvCxnSpPr>
            <a:cxnSpLocks/>
          </p:cNvCxnSpPr>
          <p:nvPr/>
        </p:nvCxnSpPr>
        <p:spPr>
          <a:xfrm>
            <a:off x="5820951" y="4723469"/>
            <a:ext cx="0" cy="477054"/>
          </a:xfrm>
          <a:prstGeom prst="line">
            <a:avLst/>
          </a:prstGeom>
          <a:ln>
            <a:solidFill>
              <a:srgbClr val="00A8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29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BEBD55C-6E9C-4186-81A6-6BFC9A4FF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8" y="3950635"/>
            <a:ext cx="8031496" cy="145694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성폭력이란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3411326" y="1450418"/>
            <a:ext cx="2478564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  <a:r>
              <a:rPr lang="en-US" altLang="ko-KR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</a:t>
            </a:r>
            <a:r>
              <a:rPr lang="ko-KR" altLang="en-US" sz="28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3E01801-2503-400B-B80B-9D0DC5A2E4E1}"/>
              </a:ext>
            </a:extLst>
          </p:cNvPr>
          <p:cNvSpPr/>
          <p:nvPr/>
        </p:nvSpPr>
        <p:spPr>
          <a:xfrm>
            <a:off x="3513048" y="1882140"/>
            <a:ext cx="2252752" cy="77421"/>
          </a:xfrm>
          <a:prstGeom prst="rect">
            <a:avLst/>
          </a:prstGeom>
          <a:solidFill>
            <a:srgbClr val="FFF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2061463-1CE1-4906-A86E-207408E9C079}"/>
              </a:ext>
            </a:extLst>
          </p:cNvPr>
          <p:cNvGrpSpPr/>
          <p:nvPr/>
        </p:nvGrpSpPr>
        <p:grpSpPr>
          <a:xfrm>
            <a:off x="637485" y="2655621"/>
            <a:ext cx="8234160" cy="819914"/>
            <a:chOff x="791598" y="2655621"/>
            <a:chExt cx="8234160" cy="819914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FDA000BA-87F5-41EA-B3D3-F5AB29D7E540}"/>
                </a:ext>
              </a:extLst>
            </p:cNvPr>
            <p:cNvGrpSpPr/>
            <p:nvPr/>
          </p:nvGrpSpPr>
          <p:grpSpPr>
            <a:xfrm>
              <a:off x="791598" y="2655621"/>
              <a:ext cx="4452225" cy="819914"/>
              <a:chOff x="2208404" y="2575386"/>
              <a:chExt cx="4452225" cy="819914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EED6F312-5999-4D20-95B6-F754BCC7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8404" y="2575386"/>
                <a:ext cx="2941326" cy="819914"/>
              </a:xfrm>
              <a:prstGeom prst="rect">
                <a:avLst/>
              </a:prstGeom>
            </p:spPr>
          </p:pic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51BAA9BE-8A66-456E-8D94-EB9D353572A2}"/>
                  </a:ext>
                </a:extLst>
              </p:cNvPr>
              <p:cNvSpPr/>
              <p:nvPr/>
            </p:nvSpPr>
            <p:spPr>
              <a:xfrm>
                <a:off x="2239226" y="2644170"/>
                <a:ext cx="442140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38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성폭력  </a:t>
                </a:r>
                <a:r>
                  <a:rPr lang="ko-KR" altLang="en-US" sz="38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이란</a:t>
                </a:r>
                <a:r>
                  <a:rPr lang="en-US" altLang="ko-KR" sz="38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3800" dirty="0"/>
              </a:p>
            </p:txBody>
          </p:sp>
        </p:grpSp>
        <p:pic>
          <p:nvPicPr>
            <p:cNvPr id="12" name="그림 11" descr="텍스트, 텔레비전, 화면이(가) 표시된 사진&#10;&#10;자동 생성된 설명">
              <a:extLst>
                <a:ext uri="{FF2B5EF4-FFF2-40B4-BE49-F238E27FC236}">
                  <a16:creationId xmlns:a16="http://schemas.microsoft.com/office/drawing/2014/main" id="{12F365F1-F4BD-4351-BA81-F40424C5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171" y="2800411"/>
              <a:ext cx="640081" cy="478537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FA4C2D5-F05E-4B30-82B8-18341CEB85D2}"/>
                </a:ext>
              </a:extLst>
            </p:cNvPr>
            <p:cNvSpPr/>
            <p:nvPr/>
          </p:nvSpPr>
          <p:spPr>
            <a:xfrm>
              <a:off x="5848794" y="2724405"/>
              <a:ext cx="3176964" cy="59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ko-KR" altLang="en-US" sz="14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공간을 배경으로 상대방의 의사에 </a:t>
              </a:r>
              <a:endPara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lnSpc>
                  <a:spcPts val="2000"/>
                </a:lnSpc>
              </a:pPr>
              <a:r>
                <a:rPr lang="ko-KR" altLang="en-US" sz="14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반하여 이루어지는 성적인 말과 행동</a:t>
              </a:r>
              <a:endParaRPr lang="ko-KR" altLang="en-US" sz="1400" dirty="0"/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9226192-AC19-427A-AA47-5CF52719089F}"/>
              </a:ext>
            </a:extLst>
          </p:cNvPr>
          <p:cNvSpPr/>
          <p:nvPr/>
        </p:nvSpPr>
        <p:spPr>
          <a:xfrm>
            <a:off x="1071011" y="4248221"/>
            <a:ext cx="2282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500" b="1" dirty="0">
                <a:solidFill>
                  <a:schemeClr val="bg1"/>
                </a:solidFill>
                <a:latin typeface="+mj-ea"/>
                <a:ea typeface="+mj-ea"/>
              </a:rPr>
              <a:t>법에는 뭐라고</a:t>
            </a:r>
            <a:endParaRPr lang="ko-KR" altLang="en-US" sz="25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ko-KR" altLang="en-US" sz="2500" b="1" dirty="0">
                <a:solidFill>
                  <a:schemeClr val="bg1"/>
                </a:solidFill>
                <a:latin typeface="+mj-ea"/>
                <a:ea typeface="+mj-ea"/>
              </a:rPr>
              <a:t>쓰여 있을까요</a:t>
            </a:r>
            <a:r>
              <a:rPr lang="en-US" altLang="ko-KR" sz="2500" b="1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ko-KR" altLang="en-US" sz="25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E5F1748-3E54-4DBF-8273-7929B4DCB3BA}"/>
              </a:ext>
            </a:extLst>
          </p:cNvPr>
          <p:cNvSpPr/>
          <p:nvPr/>
        </p:nvSpPr>
        <p:spPr>
          <a:xfrm>
            <a:off x="4219524" y="4141110"/>
            <a:ext cx="4488010" cy="103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피해자의 명시적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묵시적 의사에 반하여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피해자의 사생활이 담긴 정보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영상 등을 제작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유포하여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피해자의 성적 자기 결정권을 침해하는 범죄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88FB9A3-D6EC-4F1C-A3C4-7178C4A31FEB}"/>
              </a:ext>
            </a:extLst>
          </p:cNvPr>
          <p:cNvSpPr/>
          <p:nvPr/>
        </p:nvSpPr>
        <p:spPr>
          <a:xfrm>
            <a:off x="5057776" y="6122368"/>
            <a:ext cx="3699680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성폭력범죄의 처벌 등에 관한 특례법 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14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카메라 등을 이용한 촬영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4674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931</TotalTime>
  <Words>2282</Words>
  <Application>Microsoft Office PowerPoint</Application>
  <PresentationFormat>화면 슬라이드 쇼(4:3)</PresentationFormat>
  <Paragraphs>245</Paragraphs>
  <Slides>19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나눔바른고딕</vt:lpstr>
      <vt:lpstr>Wingdings</vt:lpstr>
      <vt:lpstr>함초롬바탕</vt:lpstr>
      <vt:lpstr>Arial</vt:lpstr>
      <vt:lpstr>나눔바른고딕OTF Light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110</cp:revision>
  <dcterms:created xsi:type="dcterms:W3CDTF">2020-12-16T02:26:52Z</dcterms:created>
  <dcterms:modified xsi:type="dcterms:W3CDTF">2022-05-17T08:27:01Z</dcterms:modified>
</cp:coreProperties>
</file>